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13" r:id="rId37"/>
    <p:sldId id="315" r:id="rId38"/>
    <p:sldId id="317" r:id="rId39"/>
    <p:sldId id="318" r:id="rId40"/>
    <p:sldId id="319" r:id="rId41"/>
    <p:sldId id="323" r:id="rId42"/>
    <p:sldId id="320" r:id="rId43"/>
    <p:sldId id="324" r:id="rId44"/>
    <p:sldId id="321" r:id="rId45"/>
    <p:sldId id="322" r:id="rId46"/>
    <p:sldId id="325" r:id="rId47"/>
    <p:sldId id="330" r:id="rId48"/>
    <p:sldId id="326" r:id="rId49"/>
    <p:sldId id="328" r:id="rId50"/>
    <p:sldId id="331" r:id="rId51"/>
    <p:sldId id="314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5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84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90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638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28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635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72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559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510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780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7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73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FE55C-92DC-4884-8F82-5F9E9900E2B4}" type="datetimeFigureOut">
              <a:rPr lang="en-US" smtClean="0"/>
              <a:t>4/28/2021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FF5D2-7DC4-4E53-9C10-242877789E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73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2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5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6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7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0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4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5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6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9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30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31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2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3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ME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TEHNIKE VIŠESTRUKOG PRISTUPA U MOBILNIM SISTEMIMA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457200" y="1381125"/>
            <a:ext cx="8229600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800" b="1" kern="0" dirty="0" smtClean="0">
                <a:latin typeface="Times New Roman" pitchFamily="18" charset="0"/>
              </a:rPr>
              <a:t>Radio-frekvencijski spektar je ograničeni prirodni resurs</a:t>
            </a:r>
          </a:p>
          <a:p>
            <a:pPr algn="just"/>
            <a:r>
              <a:rPr lang="sr-Latn-CS" altLang="en-US" sz="2800" kern="0" dirty="0" smtClean="0">
                <a:latin typeface="Times New Roman" pitchFamily="18" charset="0"/>
              </a:rPr>
              <a:t>Ekspanzija bežičnih komunikacija svakim danom nameće potrebu za mobilnim radio sistemima </a:t>
            </a:r>
            <a:r>
              <a:rPr lang="sr-Latn-CS" altLang="en-US" sz="2800" b="1" kern="0" dirty="0" smtClean="0">
                <a:latin typeface="Times New Roman" pitchFamily="18" charset="0"/>
              </a:rPr>
              <a:t>što većeg kapaciteta</a:t>
            </a:r>
          </a:p>
          <a:p>
            <a:pPr algn="just"/>
            <a:r>
              <a:rPr lang="sr-Latn-CS" altLang="en-US" sz="2800" kern="0" dirty="0" smtClean="0">
                <a:latin typeface="Times New Roman" pitchFamily="18" charset="0"/>
              </a:rPr>
              <a:t>Izazov: </a:t>
            </a:r>
            <a:r>
              <a:rPr lang="sr-Latn-CS" altLang="en-US" sz="2800" b="1" kern="0" dirty="0" smtClean="0">
                <a:latin typeface="Times New Roman" pitchFamily="18" charset="0"/>
              </a:rPr>
              <a:t>Ograničenim opsegom omogućiti kvalitetan servis što većem broju korisnika!</a:t>
            </a:r>
          </a:p>
          <a:p>
            <a:pPr algn="just"/>
            <a:r>
              <a:rPr lang="sr-Latn-CS" altLang="en-US" sz="2800" kern="0" dirty="0" smtClean="0">
                <a:latin typeface="Times New Roman" pitchFamily="18" charset="0"/>
              </a:rPr>
              <a:t>Ideja: </a:t>
            </a:r>
            <a:r>
              <a:rPr lang="sr-Latn-CS" altLang="en-US" sz="2800" b="1" kern="0" dirty="0" smtClean="0">
                <a:latin typeface="Times New Roman" pitchFamily="18" charset="0"/>
              </a:rPr>
              <a:t>Višestruko iskorišćenje raspoloživog spektra</a:t>
            </a:r>
          </a:p>
          <a:p>
            <a:pPr algn="just"/>
            <a:r>
              <a:rPr lang="sr-Latn-CS" altLang="en-US" sz="2800" kern="0" dirty="0" smtClean="0">
                <a:latin typeface="Times New Roman" pitchFamily="18" charset="0"/>
              </a:rPr>
              <a:t>Višestruki pristup omogućava da više korisnika istovremeno koristi raspoloživi spektar</a:t>
            </a:r>
          </a:p>
        </p:txBody>
      </p:sp>
    </p:spTree>
    <p:extLst>
      <p:ext uri="{BB962C8B-B14F-4D97-AF65-F5344CB8AC3E}">
        <p14:creationId xmlns:p14="http://schemas.microsoft.com/office/powerpoint/2010/main" val="268474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57200" y="836712"/>
            <a:ext cx="8229600" cy="525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sr-Latn-CS" altLang="en-US" sz="2400" kern="0" dirty="0" smtClean="0">
                <a:latin typeface="Times New Roman" pitchFamily="18" charset="0"/>
              </a:rPr>
              <a:t>Postoje tri tradicionalna koncepta višestrukog pristupa</a:t>
            </a:r>
          </a:p>
          <a:p>
            <a:pPr marL="869950" lvl="1" indent="-412750">
              <a:buFont typeface="Wingdings" pitchFamily="2" charset="2"/>
              <a:buChar char="ü"/>
            </a:pPr>
            <a:r>
              <a:rPr lang="sr-Latn-CS" altLang="en-US" sz="2400" b="1" kern="0" dirty="0" smtClean="0">
                <a:latin typeface="Times New Roman" pitchFamily="18" charset="0"/>
              </a:rPr>
              <a:t>Frekvencijski multipleks</a:t>
            </a:r>
            <a:r>
              <a:rPr lang="sr-Latn-CS" altLang="en-US" sz="2400" b="1" i="1" kern="0" dirty="0" smtClean="0">
                <a:latin typeface="Times New Roman" pitchFamily="18" charset="0"/>
              </a:rPr>
              <a:t> </a:t>
            </a:r>
            <a:r>
              <a:rPr lang="sr-Latn-CS" altLang="en-US" sz="2400" b="1" kern="0" dirty="0" smtClean="0">
                <a:latin typeface="Times New Roman" pitchFamily="18" charset="0"/>
              </a:rPr>
              <a:t>(</a:t>
            </a:r>
            <a:r>
              <a:rPr lang="sr-Latn-CS" altLang="en-US" sz="2400" b="1" i="1" kern="0" dirty="0" smtClean="0">
                <a:latin typeface="Times New Roman" pitchFamily="18" charset="0"/>
              </a:rPr>
              <a:t>Frequency Division Multiple Access </a:t>
            </a:r>
            <a:r>
              <a:rPr lang="sr-Latn-CS" altLang="en-US" sz="2400" b="1" kern="0" dirty="0" smtClean="0">
                <a:latin typeface="Times New Roman" pitchFamily="18" charset="0"/>
              </a:rPr>
              <a:t>- FDMA)</a:t>
            </a:r>
          </a:p>
          <a:p>
            <a:pPr marL="869950" lvl="1" indent="-412750">
              <a:buFont typeface="Wingdings" pitchFamily="2" charset="2"/>
              <a:buChar char="ü"/>
            </a:pPr>
            <a:r>
              <a:rPr lang="sr-Latn-CS" altLang="en-US" sz="2400" b="1" kern="0" dirty="0" smtClean="0">
                <a:latin typeface="Times New Roman" pitchFamily="18" charset="0"/>
              </a:rPr>
              <a:t>Vremenski multipleks</a:t>
            </a:r>
            <a:r>
              <a:rPr lang="sr-Latn-CS" altLang="en-US" sz="2400" b="1" i="1" kern="0" dirty="0" smtClean="0">
                <a:latin typeface="Times New Roman" pitchFamily="18" charset="0"/>
              </a:rPr>
              <a:t> </a:t>
            </a:r>
            <a:r>
              <a:rPr lang="sr-Latn-CS" altLang="en-US" sz="2400" b="1" kern="0" dirty="0" smtClean="0">
                <a:latin typeface="Times New Roman" pitchFamily="18" charset="0"/>
              </a:rPr>
              <a:t>(</a:t>
            </a:r>
            <a:r>
              <a:rPr lang="sr-Latn-CS" altLang="en-US" sz="2400" b="1" i="1" kern="0" dirty="0" smtClean="0">
                <a:latin typeface="Times New Roman" pitchFamily="18" charset="0"/>
              </a:rPr>
              <a:t>Time Division Multiple Access </a:t>
            </a:r>
            <a:r>
              <a:rPr lang="sr-Latn-CS" altLang="en-US" sz="2400" b="1" kern="0" dirty="0" smtClean="0">
                <a:latin typeface="Times New Roman" pitchFamily="18" charset="0"/>
              </a:rPr>
              <a:t>- TDMA)</a:t>
            </a:r>
          </a:p>
          <a:p>
            <a:pPr marL="869950" lvl="1" indent="-412750">
              <a:buFont typeface="Wingdings" pitchFamily="2" charset="2"/>
              <a:buChar char="ü"/>
            </a:pPr>
            <a:r>
              <a:rPr lang="sr-Latn-CS" altLang="en-US" sz="2400" b="1" kern="0" dirty="0" smtClean="0">
                <a:latin typeface="Times New Roman" pitchFamily="18" charset="0"/>
              </a:rPr>
              <a:t>Kodni multipleks</a:t>
            </a:r>
            <a:r>
              <a:rPr lang="sr-Latn-CS" altLang="en-US" sz="2400" b="1" i="1" kern="0" dirty="0" smtClean="0">
                <a:latin typeface="Times New Roman" pitchFamily="18" charset="0"/>
              </a:rPr>
              <a:t> </a:t>
            </a:r>
            <a:r>
              <a:rPr lang="sr-Latn-CS" altLang="en-US" sz="2400" b="1" kern="0" dirty="0" smtClean="0">
                <a:latin typeface="Times New Roman" pitchFamily="18" charset="0"/>
              </a:rPr>
              <a:t>(</a:t>
            </a:r>
            <a:r>
              <a:rPr lang="sr-Latn-CS" altLang="en-US" sz="2400" b="1" i="1" kern="0" dirty="0" smtClean="0">
                <a:latin typeface="Times New Roman" pitchFamily="18" charset="0"/>
              </a:rPr>
              <a:t>Code Division Multiple Access </a:t>
            </a:r>
            <a:r>
              <a:rPr lang="sr-Latn-CS" altLang="en-US" sz="2400" b="1" kern="0" dirty="0" smtClean="0">
                <a:latin typeface="Times New Roman" pitchFamily="18" charset="0"/>
              </a:rPr>
              <a:t>- CDMA)</a:t>
            </a:r>
            <a:endParaRPr lang="en-US" altLang="en-US" sz="2400" b="1" kern="0" dirty="0" smtClean="0">
              <a:latin typeface="Times New Roman" pitchFamily="18" charset="0"/>
            </a:endParaRPr>
          </a:p>
          <a:p>
            <a:pPr algn="just"/>
            <a:r>
              <a:rPr lang="sr-Latn-CS" altLang="en-US" sz="2400" kern="0" dirty="0" smtClean="0">
                <a:latin typeface="Times New Roman" pitchFamily="18" charset="0"/>
              </a:rPr>
              <a:t>U posljednje vrijeme istražuju se tehnike prenosa posredstvom višestrukih nosilaca (</a:t>
            </a:r>
            <a:r>
              <a:rPr lang="sr-Latn-CS" altLang="en-US" sz="2400" i="1" kern="0" dirty="0" smtClean="0">
                <a:latin typeface="Times New Roman" pitchFamily="18" charset="0"/>
              </a:rPr>
              <a:t>Multicarrier</a:t>
            </a:r>
            <a:r>
              <a:rPr lang="sr-Latn-CS" altLang="en-US" sz="2400" kern="0" dirty="0" smtClean="0">
                <a:latin typeface="Times New Roman" pitchFamily="18" charset="0"/>
              </a:rPr>
              <a:t> – MC). Kombinacija MC modulacije i CDMA tehnike se nameće kao rješenje za realizaciju višestrukog pristupa kod multimedijalnih širokopojasnih bežičnih sistema</a:t>
            </a:r>
            <a:endParaRPr lang="en-US" altLang="en-US" sz="2400" kern="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14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Koncept razdvajanja </a:t>
            </a:r>
            <a:b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korisnika kod FDMA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289645"/>
            <a:ext cx="6191250" cy="501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09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noFill/>
          <a:ln/>
        </p:spPr>
        <p:txBody>
          <a:bodyPr/>
          <a:lstStyle/>
          <a:p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Koncept razdvajanja </a:t>
            </a:r>
            <a:b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korisnika kod TDMA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19250" y="1485900"/>
          <a:ext cx="5976938" cy="496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9" r:id="rId3" imgW="3835298" imgH="3144012" progId="Visio.Drawing.6">
                  <p:embed/>
                </p:oleObj>
              </mc:Choice>
              <mc:Fallback>
                <p:oleObj r:id="rId3" imgW="3835298" imgH="3144012" progId="Visio.Drawing.6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485900"/>
                        <a:ext cx="5976938" cy="496728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725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Koncept razdvajanja </a:t>
            </a:r>
            <a:b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korisnika kod CDMA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2124075" y="1412875"/>
          <a:ext cx="4768850" cy="525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6" r:id="rId3" imgW="3238500" imgH="3582314" progId="Visio.Drawing.6">
                  <p:embed/>
                </p:oleObj>
              </mc:Choice>
              <mc:Fallback>
                <p:oleObj r:id="rId3" imgW="3238500" imgH="3582314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1412875"/>
                        <a:ext cx="4768850" cy="52562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039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REALIZACIJA DUPLEKS PRENOSA</a:t>
            </a:r>
            <a:endParaRPr lang="en-US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800" dirty="0" smtClean="0">
                <a:latin typeface="Times New Roman" pitchFamily="18" charset="0"/>
              </a:rPr>
              <a:t>Pored višestrukog pristupa, potrebno je korisnicima omogućiti da razmjenjuju informacije međusobno, u oba smjera istovremeno. Ovakav tip veze naziva se </a:t>
            </a:r>
            <a:r>
              <a:rPr lang="sr-Latn-CS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dupleks</a:t>
            </a:r>
            <a:r>
              <a:rPr lang="sr-Latn-CS" altLang="en-US" sz="2800" dirty="0" smtClean="0">
                <a:latin typeface="Times New Roman" pitchFamily="18" charset="0"/>
              </a:rPr>
              <a:t>. </a:t>
            </a:r>
          </a:p>
          <a:p>
            <a:pPr algn="just">
              <a:lnSpc>
                <a:spcPct val="90000"/>
              </a:lnSpc>
            </a:pPr>
            <a:r>
              <a:rPr lang="sr-Latn-CS" altLang="en-US" sz="2800" dirty="0" smtClean="0">
                <a:latin typeface="Times New Roman" pitchFamily="18" charset="0"/>
              </a:rPr>
              <a:t>Dupleks se može postići razdvajanjem direkrnog i povratnog kanala u</a:t>
            </a:r>
            <a:r>
              <a:rPr lang="sr-Latn-CS" altLang="en-US" sz="2800" b="1" dirty="0" smtClean="0">
                <a:latin typeface="Times New Roman" pitchFamily="18" charset="0"/>
              </a:rPr>
              <a:t> frekvencijskom </a:t>
            </a:r>
            <a:r>
              <a:rPr lang="sr-Latn-CS" altLang="en-US" sz="2800" dirty="0" smtClean="0">
                <a:latin typeface="Times New Roman" pitchFamily="18" charset="0"/>
              </a:rPr>
              <a:t>ili</a:t>
            </a:r>
            <a:r>
              <a:rPr lang="sr-Latn-CS" altLang="en-US" sz="2800" b="1" dirty="0" smtClean="0">
                <a:latin typeface="Times New Roman" pitchFamily="18" charset="0"/>
              </a:rPr>
              <a:t> vremenskom domenu</a:t>
            </a:r>
            <a:endParaRPr lang="sr-Latn-CS" altLang="en-US" sz="2800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r-Latn-CS" altLang="en-US" sz="2800" dirty="0" smtClean="0">
                <a:latin typeface="Times New Roman" pitchFamily="18" charset="0"/>
              </a:rPr>
              <a:t>Razlikujemo: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sr-Latn-CS" altLang="en-US" b="1" i="1" dirty="0" smtClean="0">
                <a:latin typeface="Times New Roman" pitchFamily="18" charset="0"/>
              </a:rPr>
              <a:t>Frequency Division Duplexing</a:t>
            </a:r>
            <a:r>
              <a:rPr lang="sr-Latn-CS" altLang="en-US" b="1" dirty="0" smtClean="0">
                <a:latin typeface="Times New Roman" pitchFamily="18" charset="0"/>
              </a:rPr>
              <a:t> (FDD)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sr-Latn-CS" altLang="en-US" b="1" i="1" dirty="0" smtClean="0">
                <a:latin typeface="Times New Roman" pitchFamily="18" charset="0"/>
              </a:rPr>
              <a:t>Time Division Duplexing</a:t>
            </a:r>
            <a:r>
              <a:rPr lang="sr-Latn-CS" altLang="en-US" b="1" dirty="0" smtClean="0">
                <a:latin typeface="Times New Roman" pitchFamily="18" charset="0"/>
              </a:rPr>
              <a:t> (TDD)</a:t>
            </a:r>
            <a:endParaRPr lang="en-US" altLang="en-US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19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Frequency Division Duplexing</a:t>
            </a:r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(FDD)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412875"/>
            <a:ext cx="8229600" cy="2952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Svaki korisnik za komunikaciju sa baznom stanicom koristi </a:t>
            </a:r>
            <a:r>
              <a:rPr lang="sr-Latn-CS" altLang="en-US" sz="2400" b="1" dirty="0" smtClean="0">
                <a:latin typeface="Times New Roman" pitchFamily="18" charset="0"/>
              </a:rPr>
              <a:t>dva odvojena frekvencijska kanala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Direktni kanal se koristi za prenos od bazne stanice prema mobilnoj jedinici (</a:t>
            </a:r>
            <a:r>
              <a:rPr lang="sr-Latn-CS" altLang="en-US" sz="2400" b="1" i="1" dirty="0" smtClean="0">
                <a:latin typeface="Times New Roman" pitchFamily="18" charset="0"/>
              </a:rPr>
              <a:t>downlink</a:t>
            </a:r>
            <a:r>
              <a:rPr lang="sr-Latn-CS" altLang="en-US" sz="2400" dirty="0" smtClean="0">
                <a:latin typeface="Times New Roman" pitchFamily="18" charset="0"/>
              </a:rPr>
              <a:t>), dok povratni kanal služi za prenos od mobilne jedinice prema baznoj stanici (</a:t>
            </a:r>
            <a:r>
              <a:rPr lang="sr-Latn-CS" altLang="en-US" sz="2400" b="1" i="1" dirty="0" smtClean="0">
                <a:latin typeface="Times New Roman" pitchFamily="18" charset="0"/>
              </a:rPr>
              <a:t>uplink</a:t>
            </a:r>
            <a:r>
              <a:rPr lang="sr-Latn-CS" altLang="en-US" sz="2400" dirty="0" smtClean="0">
                <a:latin typeface="Times New Roman" pitchFamily="18" charset="0"/>
              </a:rPr>
              <a:t>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Za sve korisnike, separacija između direktnog i povratnog kanala je ista</a:t>
            </a:r>
            <a:endParaRPr lang="sr-Latn-CS" altLang="en-US" sz="2400" dirty="0"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27088" y="4149725"/>
          <a:ext cx="7488237" cy="226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1" name="VISIO" r:id="rId3" imgW="4421880" imgH="1333440" progId="Visio.Drawing.6">
                  <p:embed/>
                </p:oleObj>
              </mc:Choice>
              <mc:Fallback>
                <p:oleObj name="VISIO" r:id="rId3" imgW="4421880" imgH="133344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4149725"/>
                        <a:ext cx="7488237" cy="22606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402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390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Frequency Division Duplexing</a:t>
            </a:r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(FDD)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384300"/>
            <a:ext cx="8229600" cy="132397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800" dirty="0" smtClean="0">
                <a:latin typeface="Times New Roman" pitchFamily="18" charset="0"/>
              </a:rPr>
              <a:t>Kako se i za prijem i za predaju koristi ista antena, neophodno je koristiti </a:t>
            </a:r>
            <a:r>
              <a:rPr lang="sr-Latn-CS" altLang="en-US" sz="2800" b="1" dirty="0" smtClean="0">
                <a:latin typeface="Times New Roman" pitchFamily="18" charset="0"/>
              </a:rPr>
              <a:t>duplekser</a:t>
            </a:r>
            <a:r>
              <a:rPr lang="sr-Latn-CS" altLang="en-US" sz="2800" dirty="0" smtClean="0">
                <a:latin typeface="Times New Roman" pitchFamily="18" charset="0"/>
              </a:rPr>
              <a:t> za razdvajanje emitovanog i primljenog signala</a:t>
            </a:r>
            <a:endParaRPr lang="en-US" altLang="en-US" sz="2800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755650" y="2922588"/>
          <a:ext cx="7632700" cy="288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9" name="VISIO" r:id="rId3" imgW="4089240" imgH="1538640" progId="Visio.Drawing.6">
                  <p:embed/>
                </p:oleObj>
              </mc:Choice>
              <mc:Fallback>
                <p:oleObj name="VISIO" r:id="rId3" imgW="4089240" imgH="153864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922588"/>
                        <a:ext cx="7632700" cy="28829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06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Time Division Duplexing</a:t>
            </a:r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(TDD)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84313"/>
            <a:ext cx="8229600" cy="28368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500" dirty="0" smtClean="0">
                <a:latin typeface="Times New Roman" pitchFamily="18" charset="0"/>
              </a:rPr>
              <a:t>Direktni i povratni kanal su razdvojeni u </a:t>
            </a:r>
            <a:r>
              <a:rPr lang="sr-Latn-CS" altLang="en-US" sz="2500" b="1" dirty="0" smtClean="0">
                <a:latin typeface="Times New Roman" pitchFamily="18" charset="0"/>
              </a:rPr>
              <a:t>vremenu</a:t>
            </a:r>
          </a:p>
          <a:p>
            <a:pPr algn="just"/>
            <a:r>
              <a:rPr lang="sr-Latn-CS" altLang="en-US" sz="2500" dirty="0" smtClean="0">
                <a:latin typeface="Times New Roman" pitchFamily="18" charset="0"/>
              </a:rPr>
              <a:t>Ako je vremenska separacija između vremenskog slota u direktnoj, odnosno povratnoj vezi dovoljno mala (manja od 300 ms), ljudsko uho će imati osjećaj kao da se slanje i prijem podataka odvija istovremeno (simultano)</a:t>
            </a:r>
          </a:p>
          <a:p>
            <a:pPr algn="just"/>
            <a:r>
              <a:rPr lang="sr-Latn-CS" altLang="en-US" sz="2500" dirty="0" smtClean="0">
                <a:latin typeface="Times New Roman" pitchFamily="18" charset="0"/>
              </a:rPr>
              <a:t>TDD omogućava komunikaciju u oba smjera </a:t>
            </a:r>
            <a:r>
              <a:rPr lang="sr-Latn-CS" altLang="en-US" sz="2500" b="1" dirty="0" smtClean="0">
                <a:latin typeface="Times New Roman" pitchFamily="18" charset="0"/>
              </a:rPr>
              <a:t>na istoj frekvenciji, tako da duplekser nije potreban</a:t>
            </a:r>
            <a:endParaRPr lang="en-US" altLang="en-US" sz="2500" b="1" dirty="0">
              <a:latin typeface="Times New Roman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611188" y="4687888"/>
          <a:ext cx="7921625" cy="147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8" name="VISIO" r:id="rId3" imgW="4136040" imgH="771480" progId="Visio.Drawing.6">
                  <p:embed/>
                </p:oleObj>
              </mc:Choice>
              <mc:Fallback>
                <p:oleObj name="VISIO" r:id="rId3" imgW="4136040" imgH="77148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4687888"/>
                        <a:ext cx="7921625" cy="1477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727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F D M 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484313"/>
            <a:ext cx="82296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800" b="1" dirty="0" smtClean="0">
                <a:latin typeface="Times New Roman" pitchFamily="18" charset="0"/>
              </a:rPr>
              <a:t>Višestruki pristup na bazi frekvencijske raspodjele kanala (FDMA)</a:t>
            </a:r>
            <a:r>
              <a:rPr lang="sr-Latn-CS" altLang="en-US" sz="2800" dirty="0" smtClean="0">
                <a:latin typeface="Times New Roman" pitchFamily="18" charset="0"/>
              </a:rPr>
              <a:t> je najjednostavnija tehnika koja omogućava višestruko iskorišćenje raspoloživog spektra</a:t>
            </a:r>
          </a:p>
          <a:p>
            <a:pPr algn="just">
              <a:lnSpc>
                <a:spcPct val="90000"/>
              </a:lnSpc>
            </a:pPr>
            <a:r>
              <a:rPr lang="sr-Latn-CS" altLang="en-US" sz="2800" dirty="0" smtClean="0">
                <a:latin typeface="Times New Roman" pitchFamily="18" charset="0"/>
              </a:rPr>
              <a:t>Kod ove tehnike korisnici su razdvojeni u frekvencijskom domenu, na način što svaki korisnik sa baznom stanicom komunicira </a:t>
            </a:r>
            <a:r>
              <a:rPr lang="sr-Latn-CS" altLang="en-US" sz="2800" b="1" dirty="0" smtClean="0">
                <a:latin typeface="Times New Roman" pitchFamily="18" charset="0"/>
              </a:rPr>
              <a:t>na različitoj frekvenciji (kanalu)</a:t>
            </a:r>
          </a:p>
          <a:p>
            <a:pPr algn="just">
              <a:lnSpc>
                <a:spcPct val="90000"/>
              </a:lnSpc>
            </a:pPr>
            <a:r>
              <a:rPr lang="sr-Latn-CS" altLang="en-US" sz="2800" dirty="0" smtClean="0">
                <a:latin typeface="Times New Roman" pitchFamily="18" charset="0"/>
              </a:rPr>
              <a:t>Korisnici se jedan od drugog na prijemu razdvajaju upotrebom </a:t>
            </a:r>
            <a:r>
              <a:rPr lang="sr-Latn-CS" altLang="en-US" sz="2800" b="1" dirty="0" smtClean="0">
                <a:latin typeface="Times New Roman" pitchFamily="18" charset="0"/>
              </a:rPr>
              <a:t>filtara propusnika opega učestanosti</a:t>
            </a:r>
            <a:r>
              <a:rPr lang="sr-Latn-CS" altLang="en-US" sz="2800" dirty="0" smtClean="0">
                <a:latin typeface="Times New Roman" pitchFamily="18" charset="0"/>
              </a:rPr>
              <a:t> čiji je propusni opseg jednak širini pojedinačnog kanala</a:t>
            </a:r>
            <a:endParaRPr lang="sr-Latn-CS" altLang="en-US" sz="28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91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908447"/>
            <a:ext cx="8229600" cy="1368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Raspoloživi opseg širine </a:t>
            </a:r>
            <a:r>
              <a:rPr lang="sr-Latn-CS" altLang="en-US" sz="2400" i="1" dirty="0" smtClean="0">
                <a:latin typeface="Times New Roman" pitchFamily="18" charset="0"/>
              </a:rPr>
              <a:t>B</a:t>
            </a:r>
            <a:r>
              <a:rPr lang="sr-Latn-CS" altLang="en-US" sz="2400" dirty="0" smtClean="0">
                <a:latin typeface="Times New Roman" pitchFamily="18" charset="0"/>
              </a:rPr>
              <a:t>, koji je opredijeljen za određeni radio sistem, dijeli se na </a:t>
            </a:r>
            <a:r>
              <a:rPr lang="sr-Latn-CS" altLang="en-US" sz="2400" i="1" dirty="0" smtClean="0">
                <a:latin typeface="Times New Roman" pitchFamily="18" charset="0"/>
              </a:rPr>
              <a:t>N</a:t>
            </a:r>
            <a:r>
              <a:rPr lang="sr-Latn-CS" altLang="en-US" sz="2400" dirty="0" smtClean="0">
                <a:latin typeface="Times New Roman" pitchFamily="18" charset="0"/>
              </a:rPr>
              <a:t> nepreklapajućih podopsega (kanala) širine </a:t>
            </a:r>
            <a:r>
              <a:rPr lang="sr-Latn-CS" altLang="en-US" sz="2400" i="1" dirty="0" smtClean="0">
                <a:latin typeface="Times New Roman" pitchFamily="18" charset="0"/>
              </a:rPr>
              <a:t>B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ch</a:t>
            </a:r>
            <a:r>
              <a:rPr lang="sr-Latn-CS" altLang="en-US" sz="2400" dirty="0" smtClean="0">
                <a:latin typeface="Times New Roman" pitchFamily="18" charset="0"/>
              </a:rPr>
              <a:t>, između kojih se ostavlja mali zaštitni opseg (</a:t>
            </a:r>
            <a:r>
              <a:rPr lang="sr-Latn-CS" altLang="en-US" sz="2400" i="1" dirty="0" smtClean="0">
                <a:latin typeface="Times New Roman" pitchFamily="18" charset="0"/>
              </a:rPr>
              <a:t>B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guard</a:t>
            </a:r>
            <a:r>
              <a:rPr lang="sr-Latn-CS" altLang="en-US" sz="2400" dirty="0" smtClean="0">
                <a:latin typeface="Times New Roman" pitchFamily="18" charset="0"/>
              </a:rPr>
              <a:t>)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258888" y="2906713"/>
          <a:ext cx="6804025" cy="340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VISIO" r:id="rId3" imgW="4321800" imgH="2157480" progId="Visio.Drawing.6">
                  <p:embed/>
                </p:oleObj>
              </mc:Choice>
              <mc:Fallback>
                <p:oleObj name="VISIO" r:id="rId3" imgW="4321800" imgH="215748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2906713"/>
                        <a:ext cx="6804025" cy="340201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64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F D M 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23850" y="1341438"/>
            <a:ext cx="8640763" cy="489743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</a:pPr>
            <a:r>
              <a:rPr lang="sr-Latn-CS" altLang="en-US" sz="2500" dirty="0" smtClean="0">
                <a:latin typeface="Times New Roman" pitchFamily="18" charset="0"/>
              </a:rPr>
              <a:t>Kada korisnik generiše zahtjev za poziv prema baznoj stanici, bazna stanica korisniku dodjeljuje jedan od slobodnih kanala koji taj korisnik koristi na "</a:t>
            </a:r>
            <a:r>
              <a:rPr lang="sr-Latn-CS" altLang="en-US" sz="2500" b="1" dirty="0" smtClean="0">
                <a:latin typeface="Times New Roman" pitchFamily="18" charset="0"/>
              </a:rPr>
              <a:t>ekskluzivnoj osnovi</a:t>
            </a:r>
            <a:r>
              <a:rPr lang="sr-Latn-CS" altLang="en-US" sz="2500" dirty="0" smtClean="0">
                <a:latin typeface="Times New Roman" pitchFamily="18" charset="0"/>
              </a:rPr>
              <a:t>“</a:t>
            </a:r>
          </a:p>
          <a:p>
            <a:pPr algn="just">
              <a:lnSpc>
                <a:spcPct val="110000"/>
              </a:lnSpc>
            </a:pPr>
            <a:r>
              <a:rPr lang="sr-Latn-CS" altLang="en-US" sz="2500" dirty="0" smtClean="0">
                <a:latin typeface="Times New Roman" pitchFamily="18" charset="0"/>
              </a:rPr>
              <a:t>Isti kanal ne može biti dodijeljen ni jednom drugom korisniku u istoj ili susjednoj ćeliji</a:t>
            </a:r>
          </a:p>
          <a:p>
            <a:pPr algn="just">
              <a:lnSpc>
                <a:spcPct val="110000"/>
              </a:lnSpc>
            </a:pPr>
            <a:r>
              <a:rPr lang="sr-Latn-CS" altLang="en-US" sz="2500" dirty="0" smtClean="0">
                <a:latin typeface="Times New Roman" pitchFamily="18" charset="0"/>
              </a:rPr>
              <a:t>Kada korisnik u toku razgovora pređe u susjednu ćeliju, njemu se automatski dodjeljuje jedan slobodni kanal u novoj ćeliji</a:t>
            </a:r>
          </a:p>
          <a:p>
            <a:pPr algn="just">
              <a:lnSpc>
                <a:spcPct val="110000"/>
              </a:lnSpc>
            </a:pPr>
            <a:r>
              <a:rPr lang="sr-Latn-CS" altLang="en-US" sz="2500" dirty="0" smtClean="0">
                <a:latin typeface="Times New Roman" pitchFamily="18" charset="0"/>
              </a:rPr>
              <a:t>Ako se uz FDMA koristi FDD (FDMA/FDD) tada je raspoloživi opseg podijeljen na dva jednaka podopsega, koji sluše za </a:t>
            </a:r>
            <a:r>
              <a:rPr lang="sr-Latn-CS" altLang="en-US" sz="2500" i="1" dirty="0" smtClean="0">
                <a:latin typeface="Times New Roman" pitchFamily="18" charset="0"/>
              </a:rPr>
              <a:t>uplik</a:t>
            </a:r>
            <a:r>
              <a:rPr lang="sr-Latn-CS" altLang="en-US" sz="2500" dirty="0" smtClean="0">
                <a:latin typeface="Times New Roman" pitchFamily="18" charset="0"/>
              </a:rPr>
              <a:t>, odnosno </a:t>
            </a:r>
            <a:r>
              <a:rPr lang="sr-Latn-CS" altLang="en-US" sz="2500" i="1" dirty="0" smtClean="0">
                <a:latin typeface="Times New Roman" pitchFamily="18" charset="0"/>
              </a:rPr>
              <a:t>downlink</a:t>
            </a:r>
            <a:r>
              <a:rPr lang="sr-Latn-CS" altLang="en-US" sz="2500" dirty="0" smtClean="0">
                <a:latin typeface="Times New Roman" pitchFamily="18" charset="0"/>
              </a:rPr>
              <a:t> komunikaciju. </a:t>
            </a:r>
            <a:r>
              <a:rPr lang="sr-Latn-CS" altLang="en-US" sz="2500" b="1" dirty="0" smtClean="0">
                <a:latin typeface="Times New Roman" pitchFamily="18" charset="0"/>
              </a:rPr>
              <a:t>Svakom korisniku se dodjeljuje par kanala (direktni i povratni)</a:t>
            </a:r>
            <a:endParaRPr lang="en-US" altLang="en-US" sz="25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8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6" name="Rectangle 127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sr-Latn-CS" altLang="en-US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Advanced Mobile Phone System</a:t>
            </a:r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(AMPS)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268413"/>
            <a:ext cx="8218488" cy="12525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Tx/>
              <a:buNone/>
            </a:pPr>
            <a:r>
              <a:rPr lang="sr-Latn-CS" altLang="en-US" sz="2400" dirty="0" smtClean="0">
                <a:latin typeface="Times New Roman" pitchFamily="18" charset="0"/>
              </a:rPr>
              <a:t>	FDMA tehnika se uglavnom koristi kod analognih mobilnih radio sistema, a najpoznatiji celularni sistem koji se zasniva na ovoj tehnici je </a:t>
            </a:r>
            <a:r>
              <a:rPr lang="sr-Latn-CS" altLang="en-US" sz="2400" b="1" i="1" dirty="0" smtClean="0">
                <a:latin typeface="Times New Roman" pitchFamily="18" charset="0"/>
              </a:rPr>
              <a:t>Advanced Mobile Phone System</a:t>
            </a:r>
            <a:r>
              <a:rPr lang="sr-Latn-CS" altLang="en-US" sz="2400" b="1" dirty="0" smtClean="0">
                <a:latin typeface="Times New Roman" pitchFamily="18" charset="0"/>
              </a:rPr>
              <a:t> (AMPS)</a:t>
            </a:r>
            <a:endParaRPr lang="en-US" altLang="en-US" sz="2400" b="1" dirty="0"/>
          </a:p>
        </p:txBody>
      </p:sp>
      <p:graphicFrame>
        <p:nvGraphicFramePr>
          <p:cNvPr id="9" name="Group 141"/>
          <p:cNvGraphicFramePr>
            <a:graphicFrameLocks noGrp="1"/>
          </p:cNvGraphicFramePr>
          <p:nvPr>
            <p:ph sz="half" idx="4294967295"/>
          </p:nvPr>
        </p:nvGraphicFramePr>
        <p:xfrm>
          <a:off x="827088" y="2657475"/>
          <a:ext cx="7561262" cy="3657600"/>
        </p:xfrm>
        <a:graphic>
          <a:graphicData uri="http://schemas.openxmlformats.org/drawingml/2006/table">
            <a:tbl>
              <a:tblPr/>
              <a:tblGrid>
                <a:gridCol w="4608512"/>
                <a:gridCol w="2952750"/>
              </a:tblGrid>
              <a:tr h="2492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Višestruki pristup</a:t>
                      </a:r>
                      <a:endParaRPr kumimoji="0" lang="sr-Latn-C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FDMA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Tip dupleksa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FDD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Širina kanala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kHz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Broj govornih kanala po frekvencijskom kanalu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Uplink</a:t>
                      </a: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(povratni kanal) opseg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824 – 849 MHz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Downlink</a:t>
                      </a: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(direktni kanal) opseg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869 – 894 MHz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Modulaciona tehnika (glas)</a:t>
                      </a:r>
                      <a:endParaRPr kumimoji="0" lang="sr-Latn-C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FM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Modulaciona tehnika (kontrolni kanal)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FSK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Maksimalna frekvencijska devijacija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±12 kHz (FM); ±8 kHz (FSK)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Digitalni protok na kontrolnom kanalu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kb/s</a:t>
                      </a:r>
                      <a:endParaRPr kumimoji="0" lang="sr-Latn-C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9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r-Latn-CS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Prednosti FDMA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341438"/>
            <a:ext cx="8229600" cy="5040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b="1" dirty="0" smtClean="0">
                <a:latin typeface="Times New Roman" pitchFamily="18" charset="0"/>
              </a:rPr>
              <a:t>Hardverska jednostavnost</a:t>
            </a:r>
            <a:r>
              <a:rPr lang="sr-Latn-CS" altLang="en-US" sz="2400" dirty="0" smtClean="0">
                <a:latin typeface="Times New Roman" pitchFamily="18" charset="0"/>
              </a:rPr>
              <a:t> (posljedica koncepta razdvajanja korisnika posredstvom jednostavnih filtara propusnika opsega učestanosti)</a:t>
            </a:r>
          </a:p>
          <a:p>
            <a:pPr algn="just"/>
            <a:r>
              <a:rPr lang="sr-Latn-CS" altLang="en-US" sz="2400" b="1" dirty="0" smtClean="0">
                <a:latin typeface="Times New Roman" pitchFamily="18" charset="0"/>
              </a:rPr>
              <a:t>Nije potrebna sinhronizacija</a:t>
            </a:r>
            <a:r>
              <a:rPr lang="sr-Latn-CS" altLang="en-US" sz="2400" dirty="0" smtClean="0">
                <a:latin typeface="Times New Roman" pitchFamily="18" charset="0"/>
              </a:rPr>
              <a:t> između bazne stanice i mobilnog terminala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Širina opsega koji se dodjeljuje nekom korisniku je </a:t>
            </a:r>
            <a:r>
              <a:rPr lang="sr-Latn-CS" altLang="en-US" sz="2400" b="1" dirty="0" smtClean="0">
                <a:latin typeface="Times New Roman" pitchFamily="18" charset="0"/>
              </a:rPr>
              <a:t>mala</a:t>
            </a:r>
            <a:r>
              <a:rPr lang="sr-Latn-CS" altLang="en-US" sz="2400" dirty="0" smtClean="0">
                <a:latin typeface="Times New Roman" pitchFamily="18" charset="0"/>
              </a:rPr>
              <a:t> u poređenju sa koherentnim opsegom mobilnog radio kanala (uskopojasni radio sistemi) 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Brzina signaliziranja na kontrolnom kanalu je obično mala (10 kb/s) pa je trajanje signalizacionog intervala veliko u odnosu na </a:t>
            </a:r>
            <a:r>
              <a:rPr lang="sr-Latn-CS" altLang="en-US" sz="2400" i="1" dirty="0" smtClean="0">
                <a:latin typeface="Times New Roman" pitchFamily="18" charset="0"/>
              </a:rPr>
              <a:t>delay spread</a:t>
            </a:r>
            <a:r>
              <a:rPr lang="sr-Latn-CS" altLang="en-US" sz="2400" dirty="0" smtClean="0">
                <a:latin typeface="Times New Roman" pitchFamily="18" charset="0"/>
              </a:rPr>
              <a:t>, tako da je ISI malo izražena (</a:t>
            </a:r>
            <a:r>
              <a:rPr lang="sr-Latn-CS" altLang="en-US" sz="2400" b="1" dirty="0" smtClean="0">
                <a:latin typeface="Times New Roman" pitchFamily="18" charset="0"/>
              </a:rPr>
              <a:t>nema potrebe za ekvilizacijom</a:t>
            </a:r>
            <a:r>
              <a:rPr lang="sr-Latn-CS" altLang="en-US" sz="2400" dirty="0" smtClean="0">
                <a:latin typeface="Times New Roman" pitchFamily="18" charset="0"/>
              </a:rPr>
              <a:t>)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2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Nedostaci FDMA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51831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600" b="1" dirty="0" smtClean="0">
                <a:latin typeface="Times New Roman" pitchFamily="18" charset="0"/>
              </a:rPr>
              <a:t>Neracionalna tehnika</a:t>
            </a:r>
            <a:r>
              <a:rPr lang="sr-Latn-CS" altLang="en-US" sz="2600" dirty="0" smtClean="0">
                <a:latin typeface="Times New Roman" pitchFamily="18" charset="0"/>
              </a:rPr>
              <a:t> (ako određeni kanal nije dodijeljen, on je u "praznom hodu") </a:t>
            </a:r>
          </a:p>
          <a:p>
            <a:pPr algn="just">
              <a:lnSpc>
                <a:spcPct val="90000"/>
              </a:lnSpc>
            </a:pPr>
            <a:r>
              <a:rPr lang="sr-Latn-CS" altLang="en-US" sz="2600" dirty="0" smtClean="0">
                <a:latin typeface="Times New Roman" pitchFamily="18" charset="0"/>
              </a:rPr>
              <a:t>Obzirom da kvalitet veze bitno zavisi od upotrijebljenih filtara propusnika opsega učestanosti potrebno je da oni imaju odlične </a:t>
            </a:r>
            <a:r>
              <a:rPr lang="sr-Latn-CS" altLang="en-US" sz="2600" i="1" dirty="0" smtClean="0">
                <a:latin typeface="Times New Roman" pitchFamily="18" charset="0"/>
              </a:rPr>
              <a:t>cut-off</a:t>
            </a:r>
            <a:r>
              <a:rPr lang="sr-Latn-CS" altLang="en-US" sz="2600" dirty="0" smtClean="0">
                <a:latin typeface="Times New Roman" pitchFamily="18" charset="0"/>
              </a:rPr>
              <a:t>  karakteristike</a:t>
            </a:r>
          </a:p>
          <a:p>
            <a:pPr algn="just">
              <a:lnSpc>
                <a:spcPct val="90000"/>
              </a:lnSpc>
            </a:pPr>
            <a:r>
              <a:rPr lang="sr-Latn-CS" altLang="en-US" sz="2600" dirty="0" smtClean="0">
                <a:latin typeface="Times New Roman" pitchFamily="18" charset="0"/>
              </a:rPr>
              <a:t>Glavni problem u radio sistemima koji koriste FDMA tehniku je </a:t>
            </a:r>
            <a:r>
              <a:rPr lang="sr-Latn-CS" altLang="en-US" sz="2600" b="1" dirty="0" smtClean="0">
                <a:latin typeface="Times New Roman" pitchFamily="18" charset="0"/>
              </a:rPr>
              <a:t>preslušavanje,</a:t>
            </a:r>
            <a:r>
              <a:rPr lang="sr-Latn-CS" altLang="en-US" sz="2600" dirty="0" smtClean="0">
                <a:latin typeface="Times New Roman" pitchFamily="18" charset="0"/>
              </a:rPr>
              <a:t> koje je posljedica susjedno-kanalske interferencije</a:t>
            </a:r>
          </a:p>
          <a:p>
            <a:pPr algn="just">
              <a:lnSpc>
                <a:spcPct val="90000"/>
              </a:lnSpc>
            </a:pPr>
            <a:r>
              <a:rPr lang="sr-Latn-CS" altLang="en-US" sz="2600" dirty="0" smtClean="0">
                <a:latin typeface="Times New Roman" pitchFamily="18" charset="0"/>
              </a:rPr>
              <a:t>Nelinearnost pojačavača snage uzrokuje </a:t>
            </a:r>
            <a:r>
              <a:rPr lang="sr-Latn-CS" altLang="en-US" sz="2600" b="1" dirty="0" smtClean="0">
                <a:latin typeface="Times New Roman" pitchFamily="18" charset="0"/>
              </a:rPr>
              <a:t>širenje prenošenog</a:t>
            </a:r>
            <a:r>
              <a:rPr lang="sr-Latn-CS" altLang="en-US" sz="2600" dirty="0" smtClean="0">
                <a:latin typeface="Times New Roman" pitchFamily="18" charset="0"/>
              </a:rPr>
              <a:t> </a:t>
            </a:r>
            <a:r>
              <a:rPr lang="sr-Latn-CS" altLang="en-US" sz="2600" b="1" dirty="0" smtClean="0">
                <a:latin typeface="Times New Roman" pitchFamily="18" charset="0"/>
              </a:rPr>
              <a:t>signala</a:t>
            </a:r>
            <a:r>
              <a:rPr lang="sr-Latn-CS" altLang="en-US" sz="2600" dirty="0" smtClean="0">
                <a:latin typeface="Times New Roman" pitchFamily="18" charset="0"/>
              </a:rPr>
              <a:t> u frekvencijskom domenu i generiše </a:t>
            </a:r>
            <a:r>
              <a:rPr lang="sr-Latn-CS" altLang="en-US" sz="2600" b="1" dirty="0" smtClean="0">
                <a:latin typeface="Times New Roman" pitchFamily="18" charset="0"/>
              </a:rPr>
              <a:t>intermodulacione (IM) produkte</a:t>
            </a:r>
          </a:p>
          <a:p>
            <a:pPr algn="just">
              <a:lnSpc>
                <a:spcPct val="90000"/>
              </a:lnSpc>
            </a:pPr>
            <a:r>
              <a:rPr lang="sr-Latn-CS" altLang="en-US" sz="2600" dirty="0" smtClean="0">
                <a:latin typeface="Times New Roman" pitchFamily="18" charset="0"/>
              </a:rPr>
              <a:t>FDMA je neupotrebljiv za prenos </a:t>
            </a:r>
            <a:r>
              <a:rPr lang="sr-Latn-CS" altLang="en-US" sz="2600" b="1" dirty="0" smtClean="0">
                <a:latin typeface="Times New Roman" pitchFamily="18" charset="0"/>
              </a:rPr>
              <a:t>digitalnih signala različite brzine signaliziranja</a:t>
            </a:r>
            <a:endParaRPr lang="en-US" altLang="en-US" sz="26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794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 D M A</a:t>
            </a:r>
            <a:endParaRPr lang="en-US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51133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600" b="1" dirty="0" smtClean="0">
                <a:latin typeface="Times New Roman" pitchFamily="18" charset="0"/>
              </a:rPr>
              <a:t>Višestruki pristup na bazi vremenske raspodjele (TDMA)</a:t>
            </a:r>
            <a:r>
              <a:rPr lang="sr-Latn-CS" altLang="en-US" sz="2600" dirty="0" smtClean="0">
                <a:latin typeface="Times New Roman" pitchFamily="18" charset="0"/>
              </a:rPr>
              <a:t> omogućava korisnicima pristup cijelom opsegu, koji se dodjeljuje na vremenskoj osnovi</a:t>
            </a:r>
          </a:p>
          <a:p>
            <a:pPr algn="just"/>
            <a:r>
              <a:rPr lang="sr-Latn-CS" altLang="en-US" sz="2600" dirty="0" smtClean="0">
                <a:latin typeface="Times New Roman" pitchFamily="18" charset="0"/>
              </a:rPr>
              <a:t>Svaki korisnik koristi čitav opseg u toku kratkog vremenskog intervala koji se naziva </a:t>
            </a:r>
            <a:r>
              <a:rPr lang="sr-Latn-CS" altLang="en-US" sz="2600" b="1" dirty="0" smtClean="0">
                <a:latin typeface="Times New Roman" pitchFamily="18" charset="0"/>
              </a:rPr>
              <a:t>slot</a:t>
            </a:r>
          </a:p>
          <a:p>
            <a:r>
              <a:rPr lang="sr-Latn-CS" altLang="en-US" sz="2600" dirty="0" smtClean="0">
                <a:latin typeface="Times New Roman" pitchFamily="18" charset="0"/>
              </a:rPr>
              <a:t>Interferencija između korisnika izbjegava se:</a:t>
            </a:r>
          </a:p>
          <a:p>
            <a:pPr lvl="1" algn="just">
              <a:buFont typeface="Wingdings" pitchFamily="2" charset="2"/>
              <a:buChar char="ü"/>
            </a:pPr>
            <a:r>
              <a:rPr lang="sr-Latn-CS" altLang="en-US" sz="2400" dirty="0" smtClean="0">
                <a:latin typeface="Times New Roman" pitchFamily="18" charset="0"/>
              </a:rPr>
              <a:t>striktnim pridržavanjem rasporeda vremeskih slotova u </a:t>
            </a:r>
            <a:r>
              <a:rPr lang="sr-Latn-CS" altLang="en-US" sz="2400" i="1" dirty="0" smtClean="0">
                <a:latin typeface="Times New Roman" pitchFamily="18" charset="0"/>
              </a:rPr>
              <a:t>downlink</a:t>
            </a:r>
            <a:r>
              <a:rPr lang="sr-Latn-CS" altLang="en-US" sz="2400" dirty="0" smtClean="0">
                <a:latin typeface="Times New Roman" pitchFamily="18" charset="0"/>
              </a:rPr>
              <a:t> smjeru</a:t>
            </a:r>
          </a:p>
          <a:p>
            <a:pPr lvl="1" algn="just">
              <a:buFont typeface="Wingdings" pitchFamily="2" charset="2"/>
              <a:buChar char="ü"/>
            </a:pPr>
            <a:r>
              <a:rPr lang="sr-Latn-CS" altLang="en-US" sz="2400" dirty="0" smtClean="0">
                <a:latin typeface="Times New Roman" pitchFamily="18" charset="0"/>
              </a:rPr>
              <a:t>ostavljanjem zaštitnih intervala (</a:t>
            </a:r>
            <a:r>
              <a:rPr lang="sr-Latn-CS" altLang="en-US" sz="2400" i="1" dirty="0" smtClean="0">
                <a:latin typeface="Times New Roman" pitchFamily="18" charset="0"/>
              </a:rPr>
              <a:t>guard time</a:t>
            </a:r>
            <a:r>
              <a:rPr lang="sr-Latn-CS" altLang="en-US" sz="2400" dirty="0" smtClean="0">
                <a:latin typeface="Times New Roman" pitchFamily="18" charset="0"/>
              </a:rPr>
              <a:t>) između slotova</a:t>
            </a:r>
          </a:p>
          <a:p>
            <a:pPr lvl="1" algn="just">
              <a:buFont typeface="Wingdings" pitchFamily="2" charset="2"/>
              <a:buChar char="ü"/>
            </a:pPr>
            <a:r>
              <a:rPr lang="sr-Latn-CS" altLang="en-US" sz="2400" dirty="0" smtClean="0">
                <a:latin typeface="Times New Roman" pitchFamily="18" charset="0"/>
              </a:rPr>
              <a:t>procedurama za pravilno raspoređivanje primljenih slotova u </a:t>
            </a:r>
            <a:r>
              <a:rPr lang="sr-Latn-CS" altLang="en-US" sz="2400" i="1" dirty="0" smtClean="0">
                <a:latin typeface="Times New Roman" pitchFamily="18" charset="0"/>
              </a:rPr>
              <a:t>uplink </a:t>
            </a:r>
            <a:r>
              <a:rPr lang="sr-Latn-CS" altLang="en-US" sz="2400" dirty="0" smtClean="0">
                <a:latin typeface="Times New Roman" pitchFamily="18" charset="0"/>
              </a:rPr>
              <a:t>smjeru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952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Princip komunikacije mobilni terminal-bazna stanica kod TDMA sistema</a:t>
            </a:r>
            <a:endParaRPr lang="en-US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23850" y="1989138"/>
          <a:ext cx="8497888" cy="419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r:id="rId3" imgW="5904000" imgH="2918160" progId="Visio.Drawing.6">
                  <p:embed/>
                </p:oleObj>
              </mc:Choice>
              <mc:Fallback>
                <p:oleObj r:id="rId3" imgW="5904000" imgH="291816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989138"/>
                        <a:ext cx="8497888" cy="41941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1468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Struktura TDMA okvira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16129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Svaki vremenski slot u okviru sastoji se od korisničkih podataka, zaštitnih bita i posebnih bita za sinhronizaciju, adresiranje, signalizaciju i kontrolu koje mobilni terminal i bazna stanica koriste za međusobnu identifikaciju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39750" y="3032125"/>
          <a:ext cx="8135938" cy="356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r:id="rId3" imgW="5564880" imgH="2438280" progId="Visio.Drawing.6">
                  <p:embed/>
                </p:oleObj>
              </mc:Choice>
              <mc:Fallback>
                <p:oleObj r:id="rId3" imgW="5564880" imgH="243828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3032125"/>
                        <a:ext cx="8135938" cy="356552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7099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TDMA/FDMA</a:t>
            </a:r>
            <a:endParaRPr lang="en-US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052736"/>
            <a:ext cx="8362950" cy="580526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TDMA se često koristi u kombinaciji sa FDMA konceptom (TDMA/FDMA)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Raspoloživi opseg se dijeli na više frekvencijskih kanala kojima, na principu vremenske raspodjele, pristupa određeni broj korisnika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U susjednim ćelijama koriste se različite noseće frekvencije, dok je isti kanal moguće ponovo koristiti </a:t>
            </a:r>
            <a:r>
              <a:rPr lang="sr-Latn-CS" altLang="en-US" sz="2400" b="1" dirty="0" smtClean="0">
                <a:latin typeface="Times New Roman" pitchFamily="18" charset="0"/>
              </a:rPr>
              <a:t>samo u dovoljno udaljenim ćelijama</a:t>
            </a:r>
            <a:r>
              <a:rPr lang="sr-Latn-CS" altLang="en-US" sz="2400" dirty="0" smtClean="0">
                <a:latin typeface="Times New Roman" pitchFamily="18" charset="0"/>
              </a:rPr>
              <a:t> kako bi se smanjio uticaj isto-kanalske interferencije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Na ovom principu rade najpoznatiji celularni radio sistemi druge generacije (2G) kao što su:</a:t>
            </a:r>
          </a:p>
          <a:p>
            <a:pPr lvl="1">
              <a:buFont typeface="Wingdings" pitchFamily="2" charset="2"/>
              <a:buChar char="ü"/>
            </a:pPr>
            <a:r>
              <a:rPr lang="sr-Latn-CS" altLang="en-US" sz="2400" b="1" i="1" dirty="0" smtClean="0">
                <a:latin typeface="Times New Roman" pitchFamily="18" charset="0"/>
              </a:rPr>
              <a:t>General System for Mobile Communications</a:t>
            </a:r>
            <a:r>
              <a:rPr lang="sr-Latn-CS" altLang="en-US" sz="2400" b="1" dirty="0" smtClean="0">
                <a:latin typeface="Times New Roman" pitchFamily="18" charset="0"/>
              </a:rPr>
              <a:t> (GSM)</a:t>
            </a:r>
          </a:p>
          <a:p>
            <a:pPr lvl="1">
              <a:buFont typeface="Wingdings" pitchFamily="2" charset="2"/>
              <a:buChar char="ü"/>
            </a:pPr>
            <a:r>
              <a:rPr lang="sr-Latn-CS" altLang="en-US" sz="2400" b="1" i="1" dirty="0" smtClean="0">
                <a:latin typeface="Times New Roman" pitchFamily="18" charset="0"/>
              </a:rPr>
              <a:t>Nord American Digital Cellular System</a:t>
            </a:r>
            <a:r>
              <a:rPr lang="sr-Latn-CS" altLang="en-US" sz="2400" b="1" dirty="0" smtClean="0">
                <a:latin typeface="Times New Roman" pitchFamily="18" charset="0"/>
              </a:rPr>
              <a:t> (NADC)</a:t>
            </a:r>
          </a:p>
          <a:p>
            <a:pPr lvl="1">
              <a:buFont typeface="Wingdings" pitchFamily="2" charset="2"/>
              <a:buChar char="ü"/>
            </a:pPr>
            <a:r>
              <a:rPr lang="sr-Latn-CS" altLang="en-US" sz="2400" b="1" i="1" dirty="0" smtClean="0">
                <a:latin typeface="Times New Roman" pitchFamily="18" charset="0"/>
              </a:rPr>
              <a:t>JapaneseDigital Cellular System</a:t>
            </a:r>
            <a:r>
              <a:rPr lang="sr-Latn-CS" altLang="en-US" sz="2400" b="1" dirty="0" smtClean="0">
                <a:latin typeface="Times New Roman" pitchFamily="18" charset="0"/>
              </a:rPr>
              <a:t> (JDC)</a:t>
            </a:r>
            <a:endParaRPr lang="en-US" altLang="en-US" sz="24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18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81000" y="457200"/>
            <a:ext cx="73152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sr-Latn-CS" altLang="en-US" sz="2200" dirty="0"/>
              <a:t>CELULARNI KONCERT</a:t>
            </a:r>
            <a:endParaRPr lang="en-US" altLang="en-US" sz="2200" dirty="0"/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286000" y="1371600"/>
            <a:ext cx="4968875" cy="4978400"/>
            <a:chOff x="1041" y="54"/>
            <a:chExt cx="4012" cy="3844"/>
          </a:xfrm>
        </p:grpSpPr>
        <p:sp>
          <p:nvSpPr>
            <p:cNvPr id="4" name="AutoShape 6"/>
            <p:cNvSpPr>
              <a:spLocks noChangeArrowheads="1"/>
            </p:cNvSpPr>
            <p:nvPr/>
          </p:nvSpPr>
          <p:spPr bwMode="auto">
            <a:xfrm>
              <a:off x="1690" y="1101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6</a:t>
              </a:r>
            </a:p>
          </p:txBody>
        </p:sp>
        <p:sp>
          <p:nvSpPr>
            <p:cNvPr id="5" name="AutoShape 7"/>
            <p:cNvSpPr>
              <a:spLocks noChangeArrowheads="1"/>
            </p:cNvSpPr>
            <p:nvPr/>
          </p:nvSpPr>
          <p:spPr bwMode="auto">
            <a:xfrm>
              <a:off x="2326" y="756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1</a:t>
              </a:r>
            </a:p>
          </p:txBody>
        </p:sp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1681" y="1803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B1CCC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2</a:t>
              </a:r>
            </a:p>
          </p:txBody>
        </p:sp>
        <p:sp>
          <p:nvSpPr>
            <p:cNvPr id="7" name="AutoShape 9"/>
            <p:cNvSpPr>
              <a:spLocks noChangeArrowheads="1"/>
            </p:cNvSpPr>
            <p:nvPr/>
          </p:nvSpPr>
          <p:spPr bwMode="auto">
            <a:xfrm>
              <a:off x="2317" y="1458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5</a:t>
              </a:r>
            </a:p>
          </p:txBody>
        </p:sp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953" y="1113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4</a:t>
              </a:r>
            </a:p>
          </p:txBody>
        </p:sp>
        <p:sp>
          <p:nvSpPr>
            <p:cNvPr id="9" name="AutoShape 11"/>
            <p:cNvSpPr>
              <a:spLocks noChangeArrowheads="1"/>
            </p:cNvSpPr>
            <p:nvPr/>
          </p:nvSpPr>
          <p:spPr bwMode="auto">
            <a:xfrm>
              <a:off x="2308" y="2151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fol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3</a:t>
              </a:r>
            </a:p>
          </p:txBody>
        </p:sp>
        <p:sp>
          <p:nvSpPr>
            <p:cNvPr id="10" name="AutoShape 12"/>
            <p:cNvSpPr>
              <a:spLocks noChangeArrowheads="1"/>
            </p:cNvSpPr>
            <p:nvPr/>
          </p:nvSpPr>
          <p:spPr bwMode="auto">
            <a:xfrm>
              <a:off x="2944" y="1806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7</a:t>
              </a:r>
            </a:p>
          </p:txBody>
        </p:sp>
        <p:sp>
          <p:nvSpPr>
            <p:cNvPr id="11" name="AutoShape 13"/>
            <p:cNvSpPr>
              <a:spLocks noChangeArrowheads="1"/>
            </p:cNvSpPr>
            <p:nvPr/>
          </p:nvSpPr>
          <p:spPr bwMode="auto">
            <a:xfrm>
              <a:off x="3580" y="1449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B1CCC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2</a:t>
              </a:r>
            </a:p>
          </p:txBody>
        </p:sp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2935" y="2499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6</a:t>
              </a:r>
            </a:p>
          </p:txBody>
        </p:sp>
        <p:sp>
          <p:nvSpPr>
            <p:cNvPr id="13" name="AutoShape 15"/>
            <p:cNvSpPr>
              <a:spLocks noChangeArrowheads="1"/>
            </p:cNvSpPr>
            <p:nvPr/>
          </p:nvSpPr>
          <p:spPr bwMode="auto">
            <a:xfrm>
              <a:off x="3571" y="2154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1</a:t>
              </a:r>
            </a:p>
          </p:txBody>
        </p:sp>
        <p:sp>
          <p:nvSpPr>
            <p:cNvPr id="14" name="AutoShape 16"/>
            <p:cNvSpPr>
              <a:spLocks noChangeArrowheads="1"/>
            </p:cNvSpPr>
            <p:nvPr/>
          </p:nvSpPr>
          <p:spPr bwMode="auto">
            <a:xfrm>
              <a:off x="4207" y="1809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fol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3</a:t>
              </a:r>
            </a:p>
          </p:txBody>
        </p:sp>
        <p:sp>
          <p:nvSpPr>
            <p:cNvPr id="15" name="AutoShape 17"/>
            <p:cNvSpPr>
              <a:spLocks noChangeArrowheads="1"/>
            </p:cNvSpPr>
            <p:nvPr/>
          </p:nvSpPr>
          <p:spPr bwMode="auto">
            <a:xfrm>
              <a:off x="1672" y="2502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1</a:t>
              </a:r>
            </a:p>
          </p:txBody>
        </p:sp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1048" y="2142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7</a:t>
              </a:r>
            </a:p>
          </p:txBody>
        </p:sp>
        <p:sp>
          <p:nvSpPr>
            <p:cNvPr id="17" name="AutoShape 19"/>
            <p:cNvSpPr>
              <a:spLocks noChangeArrowheads="1"/>
            </p:cNvSpPr>
            <p:nvPr/>
          </p:nvSpPr>
          <p:spPr bwMode="auto">
            <a:xfrm>
              <a:off x="2315" y="54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B1CCC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2</a:t>
              </a:r>
            </a:p>
          </p:txBody>
        </p:sp>
        <p:sp>
          <p:nvSpPr>
            <p:cNvPr id="18" name="AutoShape 20"/>
            <p:cNvSpPr>
              <a:spLocks noChangeArrowheads="1"/>
            </p:cNvSpPr>
            <p:nvPr/>
          </p:nvSpPr>
          <p:spPr bwMode="auto">
            <a:xfrm>
              <a:off x="2300" y="2844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4</a:t>
              </a:r>
            </a:p>
          </p:txBody>
        </p:sp>
        <p:sp>
          <p:nvSpPr>
            <p:cNvPr id="19" name="AutoShape 21"/>
            <p:cNvSpPr>
              <a:spLocks noChangeArrowheads="1"/>
            </p:cNvSpPr>
            <p:nvPr/>
          </p:nvSpPr>
          <p:spPr bwMode="auto">
            <a:xfrm>
              <a:off x="3564" y="2856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5</a:t>
              </a:r>
            </a:p>
          </p:txBody>
        </p:sp>
        <p:sp>
          <p:nvSpPr>
            <p:cNvPr id="20" name="AutoShape 22"/>
            <p:cNvSpPr>
              <a:spLocks noChangeArrowheads="1"/>
            </p:cNvSpPr>
            <p:nvPr/>
          </p:nvSpPr>
          <p:spPr bwMode="auto">
            <a:xfrm>
              <a:off x="4198" y="2508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4</a:t>
              </a:r>
            </a:p>
          </p:txBody>
        </p:sp>
        <p:sp>
          <p:nvSpPr>
            <p:cNvPr id="21" name="AutoShape 23"/>
            <p:cNvSpPr>
              <a:spLocks noChangeArrowheads="1"/>
            </p:cNvSpPr>
            <p:nvPr/>
          </p:nvSpPr>
          <p:spPr bwMode="auto">
            <a:xfrm>
              <a:off x="1041" y="2842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6</a:t>
              </a:r>
            </a:p>
          </p:txBody>
        </p:sp>
        <p:sp>
          <p:nvSpPr>
            <p:cNvPr id="22" name="AutoShape 24"/>
            <p:cNvSpPr>
              <a:spLocks noChangeArrowheads="1"/>
            </p:cNvSpPr>
            <p:nvPr/>
          </p:nvSpPr>
          <p:spPr bwMode="auto">
            <a:xfrm>
              <a:off x="2938" y="412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fol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3</a:t>
              </a:r>
            </a:p>
          </p:txBody>
        </p:sp>
        <p:sp>
          <p:nvSpPr>
            <p:cNvPr id="23" name="AutoShape 25"/>
            <p:cNvSpPr>
              <a:spLocks noChangeArrowheads="1"/>
            </p:cNvSpPr>
            <p:nvPr/>
          </p:nvSpPr>
          <p:spPr bwMode="auto">
            <a:xfrm>
              <a:off x="1689" y="409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7</a:t>
              </a:r>
            </a:p>
          </p:txBody>
        </p:sp>
        <p:sp>
          <p:nvSpPr>
            <p:cNvPr id="24" name="AutoShape 26"/>
            <p:cNvSpPr>
              <a:spLocks noChangeArrowheads="1"/>
            </p:cNvSpPr>
            <p:nvPr/>
          </p:nvSpPr>
          <p:spPr bwMode="auto">
            <a:xfrm>
              <a:off x="1668" y="3198"/>
              <a:ext cx="846" cy="700"/>
            </a:xfrm>
            <a:prstGeom prst="hexagon">
              <a:avLst>
                <a:gd name="adj" fmla="val 30214"/>
                <a:gd name="vf" fmla="val 115470"/>
              </a:avLst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80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2266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11588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Uporedne karakteristike celularnih </a:t>
            </a:r>
            <a:b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sistema sa TDMA pristupom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Group 348"/>
          <p:cNvGraphicFramePr>
            <a:graphicFrameLocks/>
          </p:cNvGraphicFramePr>
          <p:nvPr/>
        </p:nvGraphicFramePr>
        <p:xfrm>
          <a:off x="457200" y="1268413"/>
          <a:ext cx="8229600" cy="5303520"/>
        </p:xfrm>
        <a:graphic>
          <a:graphicData uri="http://schemas.openxmlformats.org/drawingml/2006/table">
            <a:tbl>
              <a:tblPr/>
              <a:tblGrid>
                <a:gridCol w="2827338"/>
                <a:gridCol w="1801812"/>
                <a:gridCol w="1800225"/>
                <a:gridCol w="1800225"/>
              </a:tblGrid>
              <a:tr h="315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GSM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NADC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JDC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Višestruki pristup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TDMA/FDMA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TDMA/FDMA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TDMA/FDMA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Tip dupleksa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FDD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FDD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FDD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Širina kanala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 kHz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kHz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kHz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Broj korisnika po kanalu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Digitalni protok po korisniku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7.95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6.7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Uplink</a:t>
                      </a: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opseg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890 – 915 MHz 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824 – 849 MHz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810 – 826 MHz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1429 – 1441 MHz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1453 – 1465 MHz 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Downlink</a:t>
                      </a: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opseg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 – 960 MHz 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869 – 894 MHz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940 – 956 MHz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1477 – 1489 MHz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1501 – 1513 MHz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Modulaciona tehnika (glas)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GMSK (BT=0.3)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π/4-DQPSK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π/4-DQPSK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Digitalni protok po kanalu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sr-Latn-CS" altLang="en-US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uplink</a:t>
                      </a: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sr-Latn-CS" altLang="en-US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downlink</a:t>
                      </a: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270.833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48.6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 kb/s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Udio zaglavlja u </a:t>
                      </a:r>
                      <a:r>
                        <a:rPr kumimoji="0" lang="sr-Latn-CS" altLang="en-US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frame</a:t>
                      </a: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-u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27 %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16 %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20 %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Spektralna efikasnost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1.35 b/s/Hz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1.62 b/s/Hz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1.68 b/s/Hz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Tip ekvilajzera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Adaptivni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Adaptivni</a:t>
                      </a:r>
                      <a:endParaRPr kumimoji="0" lang="sr-Latn-C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Adaptivni</a:t>
                      </a:r>
                      <a:endParaRPr kumimoji="0" lang="sr-Latn-CS" altLang="en-US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5893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Prednosti TDMA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51831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b="1" dirty="0" smtClean="0">
                <a:latin typeface="Times New Roman" pitchFamily="18" charset="0"/>
              </a:rPr>
              <a:t>Istu radio i modemsku opremu</a:t>
            </a:r>
            <a:r>
              <a:rPr lang="sr-Latn-CS" altLang="en-US" sz="2400" dirty="0" smtClean="0">
                <a:latin typeface="Times New Roman" pitchFamily="18" charset="0"/>
              </a:rPr>
              <a:t> u okviru bazne stanice na datoj frekvenciji nosioca mogu koristiti svi korisnici koji se nalaze u datoj ćeliji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Korisniku je omugućeno da prema baznoj stanici šalje ili od nje prima </a:t>
            </a:r>
            <a:r>
              <a:rPr lang="sr-Latn-CS" altLang="en-US" sz="2400" b="1" dirty="0" smtClean="0">
                <a:latin typeface="Times New Roman" pitchFamily="18" charset="0"/>
              </a:rPr>
              <a:t>digitalne signale različitog protoka</a:t>
            </a:r>
            <a:r>
              <a:rPr lang="sr-Latn-CS" altLang="en-US" sz="2400" dirty="0" smtClean="0">
                <a:latin typeface="Times New Roman" pitchFamily="18" charset="0"/>
              </a:rPr>
              <a:t> u zavisnosti od njegovih trenutnih potreba (dodjeljivanjem manje ili više vremenskih slotova tom korisniku)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TDMA pruža mogućnost </a:t>
            </a:r>
            <a:r>
              <a:rPr lang="sr-Latn-CS" altLang="en-US" sz="2400" b="1" dirty="0" smtClean="0">
                <a:latin typeface="Times New Roman" pitchFamily="18" charset="0"/>
              </a:rPr>
              <a:t>jednostavne kontrole snage</a:t>
            </a:r>
            <a:r>
              <a:rPr lang="sr-Latn-CS" altLang="en-US" sz="2400" dirty="0" smtClean="0">
                <a:latin typeface="Times New Roman" pitchFamily="18" charset="0"/>
              </a:rPr>
              <a:t> (</a:t>
            </a:r>
            <a:r>
              <a:rPr lang="sr-Latn-CS" altLang="en-US" sz="2400" b="1" i="1" dirty="0" smtClean="0">
                <a:latin typeface="Times New Roman" pitchFamily="18" charset="0"/>
              </a:rPr>
              <a:t>near/far</a:t>
            </a:r>
            <a:r>
              <a:rPr lang="sr-Latn-CS" altLang="en-US" sz="2400" b="1" dirty="0" smtClean="0">
                <a:latin typeface="Times New Roman" pitchFamily="18" charset="0"/>
              </a:rPr>
              <a:t> efekat nije izražen</a:t>
            </a:r>
            <a:r>
              <a:rPr lang="sr-Latn-CS" altLang="en-US" sz="2400" dirty="0" smtClean="0">
                <a:latin typeface="Times New Roman" pitchFamily="18" charset="0"/>
              </a:rPr>
              <a:t>)</a:t>
            </a:r>
          </a:p>
          <a:p>
            <a:pPr algn="just"/>
            <a:r>
              <a:rPr lang="sr-Latn-CS" altLang="en-US" sz="2400" b="1" dirty="0" smtClean="0">
                <a:latin typeface="Times New Roman" pitchFamily="18" charset="0"/>
              </a:rPr>
              <a:t>Jednostavan postupak </a:t>
            </a:r>
            <a:r>
              <a:rPr lang="sr-Latn-CS" altLang="en-US" sz="2400" b="1" i="1" dirty="0" smtClean="0">
                <a:latin typeface="Times New Roman" pitchFamily="18" charset="0"/>
              </a:rPr>
              <a:t>handoff</a:t>
            </a:r>
            <a:r>
              <a:rPr lang="sr-Latn-CS" altLang="en-US" sz="2400" b="1" dirty="0" smtClean="0">
                <a:latin typeface="Times New Roman" pitchFamily="18" charset="0"/>
              </a:rPr>
              <a:t>-a</a:t>
            </a:r>
            <a:r>
              <a:rPr lang="sr-Latn-CS" altLang="en-US" sz="2400" dirty="0" smtClean="0">
                <a:latin typeface="Times New Roman" pitchFamily="18" charset="0"/>
              </a:rPr>
              <a:t> (u toku vremena u kome mobilni terminal ne razmjenjuje informacije sa baznom stanicom, on može mjeriti nivo signala iz drugih baznih stanica i upoređivati ga sa aktuelnim nivom)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941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Nedostaci TDMA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51117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b="1" dirty="0" smtClean="0">
                <a:latin typeface="Times New Roman" pitchFamily="18" charset="0"/>
              </a:rPr>
              <a:t>TDMA zahtijeva preciznu sinhronizaciju</a:t>
            </a:r>
            <a:r>
              <a:rPr lang="sr-Latn-CS" altLang="en-US" sz="2400" dirty="0" smtClean="0">
                <a:latin typeface="Times New Roman" pitchFamily="18" charset="0"/>
              </a:rPr>
              <a:t> slotova i okvira koje međusobno razmjenjuju bazna stanica i mobilna jedinica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U slučaju gubitka sinhronizacije može doći do kolizije između korisnika 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Mobilni terminal je periodično aktivan samo u toku trajanja slotova koji su dodijeljeni korisniku, tako da </a:t>
            </a:r>
            <a:r>
              <a:rPr lang="sr-Latn-CS" altLang="en-US" sz="2400" b="1" dirty="0" smtClean="0">
                <a:latin typeface="Times New Roman" pitchFamily="18" charset="0"/>
              </a:rPr>
              <a:t>anvelopa snage periodično fluktuira </a:t>
            </a:r>
            <a:r>
              <a:rPr lang="sr-Latn-CS" altLang="en-US" sz="2400" dirty="0" smtClean="0">
                <a:latin typeface="Times New Roman" pitchFamily="18" charset="0"/>
              </a:rPr>
              <a:t>(problem u RF dijelu mobilnih terminala)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Proces </a:t>
            </a:r>
            <a:r>
              <a:rPr lang="sr-Latn-CS" altLang="en-US" sz="2400" b="1" dirty="0" smtClean="0">
                <a:latin typeface="Times New Roman" pitchFamily="18" charset="0"/>
              </a:rPr>
              <a:t>podešavanja frekvencijskog kanala</a:t>
            </a:r>
            <a:r>
              <a:rPr lang="sr-Latn-CS" altLang="en-US" sz="2400" dirty="0" smtClean="0">
                <a:latin typeface="Times New Roman" pitchFamily="18" charset="0"/>
              </a:rPr>
              <a:t> i </a:t>
            </a:r>
            <a:r>
              <a:rPr lang="sr-Latn-CS" altLang="en-US" sz="2400" b="1" dirty="0" smtClean="0">
                <a:latin typeface="Times New Roman" pitchFamily="18" charset="0"/>
              </a:rPr>
              <a:t>dodjeljivanja vremenskih slotova</a:t>
            </a:r>
            <a:r>
              <a:rPr lang="sr-Latn-CS" altLang="en-US" sz="2400" dirty="0" smtClean="0">
                <a:latin typeface="Times New Roman" pitchFamily="18" charset="0"/>
              </a:rPr>
              <a:t> unosi dodatnu složenost u BS i MJ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Digitalni protok po frekvencijskom kanalu je relativno veliki (mora se primjenjivati</a:t>
            </a:r>
            <a:r>
              <a:rPr lang="sr-Latn-CS" altLang="en-US" sz="2400" b="1" dirty="0" smtClean="0">
                <a:latin typeface="Times New Roman" pitchFamily="18" charset="0"/>
              </a:rPr>
              <a:t> ekvilizacija </a:t>
            </a:r>
            <a:r>
              <a:rPr lang="sr-Latn-CS" altLang="en-US" sz="2400" dirty="0" smtClean="0">
                <a:latin typeface="Times New Roman" pitchFamily="18" charset="0"/>
              </a:rPr>
              <a:t>u cilju smanjenja uticaja intersimbolske interferencije)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0080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 D M 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196975"/>
            <a:ext cx="8229600" cy="51117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Kod višestrukog pristupa na bazi kodne raspodjele (CDMA) svi korisnici pristupaju cjelokupnom raspoloživom opsegu i koriste ga kontinualno u vremenu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Korisnici su međusobno razdvojeni jedinstvenim pseudo-slučajnim sekvencama ili kodovima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CDMA predstavlja tehniku prenosa proširenim opsegom (</a:t>
            </a:r>
            <a:r>
              <a:rPr lang="sr-Latn-CS" altLang="en-US" sz="2400" i="1" dirty="0" smtClean="0">
                <a:latin typeface="Times New Roman" pitchFamily="18" charset="0"/>
              </a:rPr>
              <a:t>spread spectrum</a:t>
            </a:r>
            <a:r>
              <a:rPr lang="sr-Latn-CS" altLang="en-US" sz="2400" dirty="0" smtClean="0">
                <a:latin typeface="Times New Roman" pitchFamily="18" charset="0"/>
              </a:rPr>
              <a:t>)</a:t>
            </a:r>
          </a:p>
          <a:p>
            <a:r>
              <a:rPr lang="sr-Latn-CS" altLang="en-US" sz="2400" dirty="0" smtClean="0">
                <a:latin typeface="Times New Roman" pitchFamily="18" charset="0"/>
              </a:rPr>
              <a:t>Prenos u proširenom opsegu može se realizovati:</a:t>
            </a:r>
          </a:p>
          <a:p>
            <a:pPr lvl="1">
              <a:buFont typeface="Wingdings" pitchFamily="2" charset="2"/>
              <a:buChar char="ü"/>
            </a:pPr>
            <a:r>
              <a:rPr lang="sr-Latn-CS" altLang="en-US" sz="2400" b="1" dirty="0" smtClean="0">
                <a:latin typeface="Times New Roman" pitchFamily="18" charset="0"/>
              </a:rPr>
              <a:t>tehnikom direktne sekvence </a:t>
            </a:r>
          </a:p>
          <a:p>
            <a:pPr>
              <a:buFont typeface="Wingdings" pitchFamily="2" charset="2"/>
              <a:buNone/>
            </a:pPr>
            <a:r>
              <a:rPr lang="sr-Latn-CS" altLang="en-US" sz="2400" dirty="0" smtClean="0">
                <a:latin typeface="Times New Roman" pitchFamily="18" charset="0"/>
              </a:rPr>
              <a:t>		(</a:t>
            </a:r>
            <a:r>
              <a:rPr lang="sr-Latn-CS" altLang="en-US" sz="2400" i="1" dirty="0" smtClean="0">
                <a:latin typeface="Times New Roman" pitchFamily="18" charset="0"/>
              </a:rPr>
              <a:t>Direct Sequence</a:t>
            </a:r>
            <a:r>
              <a:rPr lang="sr-Latn-CS" altLang="en-US" sz="2400" dirty="0" smtClean="0">
                <a:latin typeface="Times New Roman" pitchFamily="18" charset="0"/>
              </a:rPr>
              <a:t> – DS)</a:t>
            </a:r>
          </a:p>
          <a:p>
            <a:pPr lvl="1">
              <a:buFont typeface="Wingdings" pitchFamily="2" charset="2"/>
              <a:buChar char="ü"/>
            </a:pPr>
            <a:r>
              <a:rPr lang="sr-Latn-CS" altLang="en-US" sz="2400" b="1" dirty="0" smtClean="0">
                <a:latin typeface="Times New Roman" pitchFamily="18" charset="0"/>
              </a:rPr>
              <a:t>tehnikom frekvencijskog skakanja</a:t>
            </a:r>
          </a:p>
          <a:p>
            <a:pPr lvl="1">
              <a:buFont typeface="Wingdings" pitchFamily="2" charset="2"/>
              <a:buNone/>
            </a:pPr>
            <a:r>
              <a:rPr lang="sr-Latn-CS" altLang="en-US" sz="2400" dirty="0" smtClean="0">
                <a:latin typeface="Times New Roman" pitchFamily="18" charset="0"/>
              </a:rPr>
              <a:t>	  (</a:t>
            </a:r>
            <a:r>
              <a:rPr lang="sr-Latn-CS" altLang="en-US" sz="2400" i="1" dirty="0" smtClean="0">
                <a:latin typeface="Times New Roman" pitchFamily="18" charset="0"/>
              </a:rPr>
              <a:t>Frequency Hopping</a:t>
            </a:r>
            <a:r>
              <a:rPr lang="sr-Latn-CS" altLang="en-US" sz="2400" dirty="0" smtClean="0">
                <a:latin typeface="Times New Roman" pitchFamily="18" charset="0"/>
              </a:rPr>
              <a:t> – FH)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027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188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Tehnika direktne sekvence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893701"/>
              </p:ext>
            </p:extLst>
          </p:nvPr>
        </p:nvGraphicFramePr>
        <p:xfrm>
          <a:off x="1403350" y="1052736"/>
          <a:ext cx="6264275" cy="170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2" r:id="rId3" imgW="3456000" imgH="944640" progId="Visio.Drawing.6">
                  <p:embed/>
                </p:oleObj>
              </mc:Choice>
              <mc:Fallback>
                <p:oleObj r:id="rId3" imgW="3456000" imgH="94464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1052736"/>
                        <a:ext cx="6264275" cy="170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900112" y="3212976"/>
            <a:ext cx="7775575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sr-Latn-CS" altLang="en-US" sz="2200" dirty="0">
                <a:latin typeface="Times New Roman" pitchFamily="18" charset="0"/>
              </a:rPr>
              <a:t>Signal na izlazu modulatora može se zapisati u obliku: </a:t>
            </a:r>
          </a:p>
          <a:p>
            <a:r>
              <a:rPr lang="sr-Latn-CS" altLang="en-US" sz="2200" i="1" dirty="0">
                <a:latin typeface="Times New Roman" pitchFamily="18" charset="0"/>
              </a:rPr>
              <a:t>	</a:t>
            </a:r>
          </a:p>
          <a:p>
            <a:endParaRPr lang="sr-Latn-CS" altLang="en-US" sz="2200" i="1" dirty="0">
              <a:latin typeface="Times New Roman" pitchFamily="18" charset="0"/>
            </a:endParaRPr>
          </a:p>
          <a:p>
            <a:r>
              <a:rPr lang="sr-Latn-CS" altLang="en-US" sz="2200" i="1" dirty="0">
                <a:latin typeface="Times New Roman" pitchFamily="18" charset="0"/>
              </a:rPr>
              <a:t>	m</a:t>
            </a:r>
            <a:r>
              <a:rPr lang="sr-Latn-CS" altLang="en-US" sz="2200" dirty="0">
                <a:latin typeface="Times New Roman" pitchFamily="18" charset="0"/>
              </a:rPr>
              <a:t>(</a:t>
            </a:r>
            <a:r>
              <a:rPr lang="sr-Latn-CS" altLang="en-US" sz="2200" i="1" dirty="0">
                <a:latin typeface="Times New Roman" pitchFamily="18" charset="0"/>
              </a:rPr>
              <a:t>t</a:t>
            </a:r>
            <a:r>
              <a:rPr lang="sr-Latn-CS" altLang="en-US" sz="2200" dirty="0">
                <a:latin typeface="Times New Roman" pitchFamily="18" charset="0"/>
              </a:rPr>
              <a:t>) originalni modulišući signal</a:t>
            </a:r>
          </a:p>
          <a:p>
            <a:r>
              <a:rPr lang="sr-Latn-CS" altLang="en-US" sz="2200" dirty="0">
                <a:latin typeface="Times New Roman" pitchFamily="18" charset="0"/>
              </a:rPr>
              <a:t>	</a:t>
            </a:r>
            <a:r>
              <a:rPr lang="sr-Latn-CS" altLang="en-US" sz="2200" i="1" dirty="0">
                <a:latin typeface="Times New Roman" pitchFamily="18" charset="0"/>
              </a:rPr>
              <a:t>p</a:t>
            </a:r>
            <a:r>
              <a:rPr lang="sr-Latn-CS" altLang="en-US" sz="2200" dirty="0">
                <a:latin typeface="Times New Roman" pitchFamily="18" charset="0"/>
              </a:rPr>
              <a:t>(</a:t>
            </a:r>
            <a:r>
              <a:rPr lang="sr-Latn-CS" altLang="en-US" sz="2200" i="1" dirty="0">
                <a:latin typeface="Times New Roman" pitchFamily="18" charset="0"/>
              </a:rPr>
              <a:t>t</a:t>
            </a:r>
            <a:r>
              <a:rPr lang="sr-Latn-CS" altLang="en-US" sz="2200" dirty="0">
                <a:latin typeface="Times New Roman" pitchFamily="18" charset="0"/>
              </a:rPr>
              <a:t>) kodna sekvenca</a:t>
            </a:r>
            <a:endParaRPr lang="en-US" altLang="en-US" sz="2200" dirty="0">
              <a:latin typeface="Times New Roman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5452977"/>
              </p:ext>
            </p:extLst>
          </p:nvPr>
        </p:nvGraphicFramePr>
        <p:xfrm>
          <a:off x="1979613" y="3717032"/>
          <a:ext cx="33750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3" name="Equation" r:id="rId5" imgW="1689100" imgH="228600" progId="Equation.3">
                  <p:embed/>
                </p:oleObj>
              </mc:Choice>
              <mc:Fallback>
                <p:oleObj name="Equation" r:id="rId5" imgW="168910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3717032"/>
                        <a:ext cx="3375025" cy="4572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14272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57200" y="1341438"/>
            <a:ext cx="8229600" cy="25923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Modulišući signal čine simboli trajanja </a:t>
            </a:r>
            <a:r>
              <a:rPr lang="sr-Latn-CS" altLang="en-US" sz="2400" i="1" dirty="0" smtClean="0">
                <a:latin typeface="Times New Roman" pitchFamily="18" charset="0"/>
              </a:rPr>
              <a:t>T</a:t>
            </a:r>
            <a:r>
              <a:rPr lang="sr-Latn-CS" altLang="en-US" sz="2400" dirty="0" smtClean="0">
                <a:latin typeface="Times New Roman" pitchFamily="18" charset="0"/>
              </a:rPr>
              <a:t>, a kodnu sekvencu čipovi (</a:t>
            </a:r>
            <a:r>
              <a:rPr lang="sr-Latn-CS" altLang="en-US" sz="2400" i="1" dirty="0" smtClean="0">
                <a:latin typeface="Times New Roman" pitchFamily="18" charset="0"/>
              </a:rPr>
              <a:t>chips</a:t>
            </a:r>
            <a:r>
              <a:rPr lang="sr-Latn-CS" altLang="en-US" sz="2400" dirty="0" smtClean="0">
                <a:latin typeface="Times New Roman" pitchFamily="18" charset="0"/>
              </a:rPr>
              <a:t>) trajanja </a:t>
            </a:r>
            <a:r>
              <a:rPr lang="sr-Latn-CS" altLang="en-US" sz="2400" i="1" dirty="0" smtClean="0">
                <a:latin typeface="Times New Roman" pitchFamily="18" charset="0"/>
              </a:rPr>
              <a:t>T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C</a:t>
            </a:r>
            <a:r>
              <a:rPr lang="en-US" altLang="en-US" sz="2400" i="1" dirty="0" smtClean="0">
                <a:latin typeface="Times New Roman" pitchFamily="18" charset="0"/>
                <a:cs typeface="Arial" charset="0"/>
              </a:rPr>
              <a:t>&lt;&lt;</a:t>
            </a:r>
            <a:r>
              <a:rPr lang="sr-Latn-CS" altLang="en-US" sz="2400" i="1" dirty="0" smtClean="0">
                <a:latin typeface="Times New Roman" pitchFamily="18" charset="0"/>
                <a:cs typeface="Arial" charset="0"/>
              </a:rPr>
              <a:t>T</a:t>
            </a:r>
            <a:r>
              <a:rPr lang="sr-Latn-CS" altLang="en-US" sz="2400" dirty="0" smtClean="0">
                <a:latin typeface="Times New Roman" pitchFamily="18" charset="0"/>
              </a:rPr>
              <a:t>. Pri tome važi </a:t>
            </a:r>
            <a:r>
              <a:rPr lang="sr-Latn-CS" altLang="en-US" sz="2400" i="1" dirty="0" smtClean="0">
                <a:latin typeface="Times New Roman" pitchFamily="18" charset="0"/>
              </a:rPr>
              <a:t>T=KT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C</a:t>
            </a:r>
            <a:r>
              <a:rPr lang="sr-Latn-CS" altLang="en-US" sz="2400" dirty="0" smtClean="0">
                <a:latin typeface="Times New Roman" pitchFamily="18" charset="0"/>
              </a:rPr>
              <a:t>, gdje je </a:t>
            </a:r>
            <a:r>
              <a:rPr lang="sr-Latn-CS" altLang="en-US" sz="2400" i="1" dirty="0" smtClean="0">
                <a:latin typeface="Times New Roman" pitchFamily="18" charset="0"/>
              </a:rPr>
              <a:t>K</a:t>
            </a:r>
            <a:r>
              <a:rPr lang="sr-Latn-CS" altLang="en-US" sz="2400" dirty="0" smtClean="0">
                <a:latin typeface="Times New Roman" pitchFamily="18" charset="0"/>
              </a:rPr>
              <a:t> kodni dobitak (</a:t>
            </a:r>
            <a:r>
              <a:rPr lang="sr-Latn-CS" altLang="en-US" sz="2400" i="1" dirty="0" smtClean="0">
                <a:latin typeface="Times New Roman" pitchFamily="18" charset="0"/>
              </a:rPr>
              <a:t>processing gain</a:t>
            </a:r>
            <a:r>
              <a:rPr lang="sr-Latn-CS" altLang="en-US" sz="2400" dirty="0" smtClean="0">
                <a:latin typeface="Times New Roman" pitchFamily="18" charset="0"/>
              </a:rPr>
              <a:t>). Spektar izlaznog signala je </a:t>
            </a:r>
            <a:r>
              <a:rPr lang="sr-Latn-CS" altLang="en-US" sz="2400" i="1" dirty="0" smtClean="0">
                <a:latin typeface="Times New Roman" pitchFamily="18" charset="0"/>
              </a:rPr>
              <a:t>K</a:t>
            </a:r>
            <a:r>
              <a:rPr lang="sr-Latn-CS" altLang="en-US" sz="2400" dirty="0" smtClean="0">
                <a:latin typeface="Times New Roman" pitchFamily="18" charset="0"/>
              </a:rPr>
              <a:t> puta širi od spektra modulišućeg signala.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U DS demodulatoru primljeni signal se takođe množi kodnom sekvencom, a zatim filtrira kako bi se izdvojio željeni opseg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Tehnika direktne sekvence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9514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Tehnika direktne sekvence je otporna na uticaj uskopojasne interferencije</a:t>
            </a:r>
            <a:endParaRPr lang="en-US" altLang="en-US" sz="2800" dirty="0"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20838" y="1441450"/>
          <a:ext cx="5614987" cy="241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4" r:id="rId3" imgW="4224960" imgH="1831680" progId="Visio.Drawing.6">
                  <p:embed/>
                </p:oleObj>
              </mc:Choice>
              <mc:Fallback>
                <p:oleObj r:id="rId3" imgW="4224960" imgH="183168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8" y="1441450"/>
                        <a:ext cx="5614987" cy="241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47813" y="3944938"/>
          <a:ext cx="5761037" cy="250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5" r:id="rId5" imgW="4224960" imgH="1844280" progId="Visio.Drawing.6">
                  <p:embed/>
                </p:oleObj>
              </mc:Choice>
              <mc:Fallback>
                <p:oleObj r:id="rId5" imgW="4224960" imgH="1844280" progId="Visio.Drawing.6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3944938"/>
                        <a:ext cx="5761037" cy="250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69405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2545915"/>
              </p:ext>
            </p:extLst>
          </p:nvPr>
        </p:nvGraphicFramePr>
        <p:xfrm>
          <a:off x="1692275" y="1196752"/>
          <a:ext cx="5761038" cy="359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r:id="rId3" imgW="3447360" imgH="2155320" progId="Visio.Drawing.6">
                  <p:embed/>
                </p:oleObj>
              </mc:Choice>
              <mc:Fallback>
                <p:oleObj r:id="rId3" imgW="3447360" imgH="215532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1196752"/>
                        <a:ext cx="5761038" cy="3597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54810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341438"/>
            <a:ext cx="8229600" cy="50403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Multipleksni signal na izlazu DS-CDMA predajnika za </a:t>
            </a:r>
            <a:r>
              <a:rPr lang="sr-Latn-CS" altLang="en-US" sz="2400" i="1" dirty="0" smtClean="0">
                <a:latin typeface="Times New Roman" pitchFamily="18" charset="0"/>
              </a:rPr>
              <a:t>N</a:t>
            </a:r>
            <a:r>
              <a:rPr lang="sr-Latn-CS" altLang="en-US" sz="2400" dirty="0" smtClean="0">
                <a:latin typeface="Times New Roman" pitchFamily="18" charset="0"/>
              </a:rPr>
              <a:t> korisnika ima oblik:</a:t>
            </a:r>
          </a:p>
          <a:p>
            <a:pPr>
              <a:lnSpc>
                <a:spcPct val="80000"/>
              </a:lnSpc>
            </a:pPr>
            <a:endParaRPr lang="sr-Latn-CS" altLang="en-US" sz="2000" dirty="0" smtClean="0">
              <a:latin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sr-Latn-CS" altLang="en-US" sz="20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sr-Latn-CS" altLang="en-US" sz="20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sr-Latn-CS" altLang="en-US" sz="20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sr-Latn-CS" altLang="en-US" sz="2400" i="1" dirty="0" smtClean="0">
                <a:latin typeface="Times New Roman" pitchFamily="18" charset="0"/>
              </a:rPr>
              <a:t>	m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i</a:t>
            </a:r>
            <a:r>
              <a:rPr lang="sr-Latn-CS" altLang="en-US" sz="2400" dirty="0" smtClean="0">
                <a:latin typeface="Times New Roman" pitchFamily="18" charset="0"/>
              </a:rPr>
              <a:t>(</a:t>
            </a:r>
            <a:r>
              <a:rPr lang="sr-Latn-CS" altLang="en-US" sz="2400" i="1" dirty="0" smtClean="0">
                <a:latin typeface="Times New Roman" pitchFamily="18" charset="0"/>
              </a:rPr>
              <a:t>t</a:t>
            </a:r>
            <a:r>
              <a:rPr lang="sr-Latn-CS" altLang="en-US" sz="2400" dirty="0" smtClean="0">
                <a:latin typeface="Times New Roman" pitchFamily="18" charset="0"/>
              </a:rPr>
              <a:t>) - signal </a:t>
            </a:r>
            <a:r>
              <a:rPr lang="sr-Latn-CS" altLang="en-US" sz="2400" i="1" dirty="0" smtClean="0">
                <a:latin typeface="Times New Roman" pitchFamily="18" charset="0"/>
              </a:rPr>
              <a:t>i</a:t>
            </a:r>
            <a:r>
              <a:rPr lang="sr-Latn-CS" altLang="en-US" sz="2400" dirty="0" smtClean="0">
                <a:latin typeface="Times New Roman" pitchFamily="18" charset="0"/>
              </a:rPr>
              <a:t>-tog korisnika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sr-Latn-CS" altLang="en-US" sz="2400" i="1" dirty="0" smtClean="0">
                <a:latin typeface="Times New Roman" pitchFamily="18" charset="0"/>
              </a:rPr>
              <a:t>	p</a:t>
            </a:r>
            <a:r>
              <a:rPr lang="sr-Latn-CS" altLang="en-US" sz="2400" i="1" baseline="-25000" dirty="0" smtClean="0">
                <a:latin typeface="Times New Roman" pitchFamily="18" charset="0"/>
              </a:rPr>
              <a:t>i</a:t>
            </a:r>
            <a:r>
              <a:rPr lang="sr-Latn-CS" altLang="en-US" sz="2400" dirty="0" smtClean="0">
                <a:latin typeface="Times New Roman" pitchFamily="18" charset="0"/>
              </a:rPr>
              <a:t>(</a:t>
            </a:r>
            <a:r>
              <a:rPr lang="sr-Latn-CS" altLang="en-US" sz="2400" i="1" dirty="0" smtClean="0">
                <a:latin typeface="Times New Roman" pitchFamily="18" charset="0"/>
              </a:rPr>
              <a:t>t</a:t>
            </a:r>
            <a:r>
              <a:rPr lang="sr-Latn-CS" altLang="en-US" sz="2400" dirty="0" smtClean="0">
                <a:latin typeface="Times New Roman" pitchFamily="18" charset="0"/>
              </a:rPr>
              <a:t>) kodna sekvenca dodijeljena </a:t>
            </a:r>
            <a:r>
              <a:rPr lang="sr-Latn-CS" altLang="en-US" sz="2400" i="1" dirty="0" smtClean="0">
                <a:latin typeface="Times New Roman" pitchFamily="18" charset="0"/>
              </a:rPr>
              <a:t>i</a:t>
            </a:r>
            <a:r>
              <a:rPr lang="sr-Latn-CS" altLang="en-US" sz="2400" dirty="0" smtClean="0">
                <a:latin typeface="Times New Roman" pitchFamily="18" charset="0"/>
              </a:rPr>
              <a:t>-tom korisniku</a:t>
            </a:r>
          </a:p>
          <a:p>
            <a:pPr>
              <a:lnSpc>
                <a:spcPct val="80000"/>
              </a:lnSpc>
              <a:buFontTx/>
              <a:buNone/>
            </a:pPr>
            <a:endParaRPr lang="sr-Latn-CS" altLang="en-US" sz="2400" dirty="0" smtClean="0">
              <a:latin typeface="Times New Roman" pitchFamily="18" charset="0"/>
            </a:endParaRP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Kodna sekvenca je jedinstvena za svakog korisnika i generalno ortogonalna na sekvence drugih korisnika. Na taj način se izbjegava interferencija od drugih korisnika (</a:t>
            </a:r>
            <a:r>
              <a:rPr lang="sr-Latn-CS" altLang="en-US" sz="2400" i="1" dirty="0" smtClean="0">
                <a:latin typeface="Times New Roman" pitchFamily="18" charset="0"/>
              </a:rPr>
              <a:t>Multi-User Interference</a:t>
            </a:r>
            <a:r>
              <a:rPr lang="sr-Latn-CS" altLang="en-US" sz="2400" dirty="0" smtClean="0">
                <a:latin typeface="Times New Roman" pitchFamily="18" charset="0"/>
              </a:rPr>
              <a:t> - MUI)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555875" y="2276475"/>
          <a:ext cx="385445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1" name="Equation" r:id="rId3" imgW="1905000" imgH="431800" progId="Equation.3">
                  <p:embed/>
                </p:oleObj>
              </mc:Choice>
              <mc:Fallback>
                <p:oleObj name="Equation" r:id="rId3" imgW="19050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2276475"/>
                        <a:ext cx="3854450" cy="8667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88865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3382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Signali ostalih korisnika u sistemu tretiraju se kao šum. Povećanjem broja korisnika linearno raste i nivo šuma. Generalno, ne postoji striktno ograničenje broja korisnika, ali se njegovim povećanjem degradiraju performanse sistema za sve korisnike (</a:t>
            </a:r>
            <a:r>
              <a:rPr lang="sr-Latn-CS" altLang="en-US" sz="2400" b="1" i="1" dirty="0" smtClean="0">
                <a:latin typeface="Times New Roman" pitchFamily="18" charset="0"/>
              </a:rPr>
              <a:t>soft capacity limit</a:t>
            </a:r>
            <a:r>
              <a:rPr lang="sr-Latn-CS" altLang="en-US" sz="2400" dirty="0" smtClean="0">
                <a:latin typeface="Times New Roman" pitchFamily="18" charset="0"/>
              </a:rPr>
              <a:t>) 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Frekvencijsko planiranje i dizajniranje ćelija je jednostavno zbog činjenice da svi korisnici koriste istu noseću frekvenciju</a:t>
            </a:r>
          </a:p>
          <a:p>
            <a:r>
              <a:rPr lang="sr-Latn-CS" altLang="en-US" sz="2400" dirty="0" smtClean="0">
                <a:latin typeface="Times New Roman" pitchFamily="18" charset="0"/>
              </a:rPr>
              <a:t>Princip izdvajanja signala željenog korisnika 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476375" y="4581525"/>
          <a:ext cx="6121400" cy="167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" r:id="rId3" imgW="3450240" imgH="944640" progId="Visio.Drawing.6">
                  <p:embed/>
                </p:oleObj>
              </mc:Choice>
              <mc:Fallback>
                <p:oleObj r:id="rId3" imgW="3450240" imgH="94464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4581525"/>
                        <a:ext cx="6121400" cy="167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60514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3413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23850" y="1341438"/>
            <a:ext cx="8569325" cy="50403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400" b="1" dirty="0" smtClean="0">
                <a:latin typeface="Times New Roman" pitchFamily="18" charset="0"/>
              </a:rPr>
              <a:t>Kod DS-CDMA višestrukog pristupa </a:t>
            </a:r>
            <a:r>
              <a:rPr lang="sr-Latn-CS" altLang="en-US" sz="2400" b="1" i="1" dirty="0" smtClean="0">
                <a:latin typeface="Times New Roman" pitchFamily="18" charset="0"/>
              </a:rPr>
              <a:t>uplink</a:t>
            </a:r>
            <a:r>
              <a:rPr lang="sr-Latn-CS" altLang="en-US" sz="2400" b="1" dirty="0" smtClean="0">
                <a:latin typeface="Times New Roman" pitchFamily="18" charset="0"/>
              </a:rPr>
              <a:t> i </a:t>
            </a:r>
            <a:r>
              <a:rPr lang="sr-Latn-CS" altLang="en-US" sz="2400" b="1" i="1" dirty="0" smtClean="0">
                <a:latin typeface="Times New Roman" pitchFamily="18" charset="0"/>
              </a:rPr>
              <a:t>downlink</a:t>
            </a:r>
            <a:r>
              <a:rPr lang="sr-Latn-CS" altLang="en-US" sz="2400" b="1" dirty="0" smtClean="0">
                <a:latin typeface="Times New Roman" pitchFamily="18" charset="0"/>
              </a:rPr>
              <a:t> prenos se bitno razlikuju!</a:t>
            </a:r>
          </a:p>
          <a:p>
            <a:pPr>
              <a:lnSpc>
                <a:spcPct val="90000"/>
              </a:lnSpc>
            </a:pPr>
            <a:endParaRPr lang="sr-Latn-CS" altLang="en-US" sz="800" b="1" i="1" dirty="0" smtClean="0">
              <a:latin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sr-Latn-CS" altLang="en-US" sz="2400" i="1" dirty="0" smtClean="0">
                <a:latin typeface="Times New Roman" pitchFamily="18" charset="0"/>
              </a:rPr>
              <a:t>Uplink</a:t>
            </a:r>
            <a:r>
              <a:rPr lang="sr-Latn-CS" altLang="en-US" sz="2400" dirty="0" smtClean="0">
                <a:latin typeface="Times New Roman" pitchFamily="18" charset="0"/>
              </a:rPr>
              <a:t> je tipično dizajniran da dozvoljava asinhroni saobraćaj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Na</a:t>
            </a:r>
            <a:r>
              <a:rPr lang="sr-Latn-CS" altLang="en-US" sz="2400" i="1" dirty="0" smtClean="0">
                <a:latin typeface="Times New Roman" pitchFamily="18" charset="0"/>
              </a:rPr>
              <a:t> uplink</a:t>
            </a:r>
            <a:r>
              <a:rPr lang="sr-Latn-CS" altLang="en-US" sz="2400" dirty="0" smtClean="0">
                <a:latin typeface="Times New Roman" pitchFamily="18" charset="0"/>
              </a:rPr>
              <a:t>-u je izražen </a:t>
            </a:r>
            <a:r>
              <a:rPr lang="sr-Latn-CS" altLang="en-US" sz="2400" b="1" i="1" dirty="0" smtClean="0">
                <a:latin typeface="Times New Roman" pitchFamily="18" charset="0"/>
              </a:rPr>
              <a:t>near/far</a:t>
            </a:r>
            <a:r>
              <a:rPr lang="sr-Latn-CS" altLang="en-US" sz="2400" b="1" dirty="0" smtClean="0">
                <a:latin typeface="Times New Roman" pitchFamily="18" charset="0"/>
              </a:rPr>
              <a:t> problem</a:t>
            </a:r>
            <a:r>
              <a:rPr lang="sr-Latn-CS" altLang="en-US" sz="2400" dirty="0" smtClean="0">
                <a:latin typeface="Times New Roman" pitchFamily="18" charset="0"/>
              </a:rPr>
              <a:t> (maskiranje signala željenog korisnika drugim neželjenim signalom) - posljedica nesavršene ortogonalnosti kodnih sekvenci 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Rješenje za </a:t>
            </a:r>
            <a:r>
              <a:rPr lang="sr-Latn-CS" altLang="en-US" sz="2400" i="1" dirty="0" smtClean="0">
                <a:latin typeface="Times New Roman" pitchFamily="18" charset="0"/>
              </a:rPr>
              <a:t>near/far </a:t>
            </a:r>
            <a:r>
              <a:rPr lang="sr-Latn-CS" altLang="en-US" sz="2400" dirty="0" smtClean="0">
                <a:latin typeface="Times New Roman" pitchFamily="18" charset="0"/>
              </a:rPr>
              <a:t>problem jeste </a:t>
            </a:r>
            <a:r>
              <a:rPr lang="sr-Latn-CS" altLang="en-US" sz="2400" b="1" dirty="0" smtClean="0">
                <a:latin typeface="Times New Roman" pitchFamily="18" charset="0"/>
              </a:rPr>
              <a:t>kontrola snage</a:t>
            </a:r>
            <a:r>
              <a:rPr lang="sr-Latn-CS" altLang="en-US" sz="2400" dirty="0" smtClean="0">
                <a:latin typeface="Times New Roman" pitchFamily="18" charset="0"/>
              </a:rPr>
              <a:t> kojom se obezbjeđuje da do bazne stanice signali svih korisnika stižu sa jednakim nivoom snage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Regulacija snage na </a:t>
            </a:r>
            <a:r>
              <a:rPr lang="sr-Latn-CS" altLang="en-US" sz="2400" i="1" dirty="0" smtClean="0">
                <a:latin typeface="Times New Roman" pitchFamily="18" charset="0"/>
              </a:rPr>
              <a:t>uplink</a:t>
            </a:r>
            <a:r>
              <a:rPr lang="sr-Latn-CS" altLang="en-US" sz="2400" dirty="0" smtClean="0">
                <a:latin typeface="Times New Roman" pitchFamily="18" charset="0"/>
              </a:rPr>
              <a:t>-u mora biti veoma precizna (dozvoljena su odstupanja do 1 dB), dovoljno brza da kompenzuje promjene nivoa signala koje su posljedica uticaja fedinga i mora imati veliki dinamički opseg regulacije (do 80 dB)</a:t>
            </a:r>
            <a:endParaRPr lang="sr-Latn-C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79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69875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341438"/>
            <a:ext cx="8229600" cy="48244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Karakteristike prenosa određuje mobilni radio kanal sa izraženim </a:t>
            </a:r>
            <a:r>
              <a:rPr lang="sr-Latn-CS" altLang="en-US" sz="2400" i="1" dirty="0" smtClean="0">
                <a:latin typeface="Times New Roman" pitchFamily="18" charset="0"/>
              </a:rPr>
              <a:t>multipath</a:t>
            </a:r>
            <a:r>
              <a:rPr lang="sr-Latn-CS" altLang="en-US" sz="2400" dirty="0" smtClean="0">
                <a:latin typeface="Times New Roman" pitchFamily="18" charset="0"/>
              </a:rPr>
              <a:t> fedingom (primijenjuje se estimacija kanala koja se često bazira na pilot tonovima)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Signali različitih korisnika koji se emituju od iste bazne stanice na mjestu prijema imaju istu snagu (</a:t>
            </a:r>
            <a:r>
              <a:rPr lang="sr-Latn-CS" altLang="en-US" sz="2400" i="1" dirty="0" smtClean="0">
                <a:latin typeface="Times New Roman" pitchFamily="18" charset="0"/>
              </a:rPr>
              <a:t>near/far</a:t>
            </a:r>
            <a:r>
              <a:rPr lang="sr-Latn-CS" altLang="en-US" sz="2400" dirty="0" smtClean="0">
                <a:latin typeface="Times New Roman" pitchFamily="18" charset="0"/>
              </a:rPr>
              <a:t> problem ne dolazi do izražaja)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I ovdje se primjenjuje kontrola snage, ali samo u slučaju povećane interferencije iz drugih ćelija, kada se mobilni terminal nađe u graničnom području između dvije ćelije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Kontrola snage na </a:t>
            </a:r>
            <a:r>
              <a:rPr lang="sr-Latn-CS" altLang="en-US" sz="2400" i="1" dirty="0" smtClean="0">
                <a:latin typeface="Times New Roman" pitchFamily="18" charset="0"/>
              </a:rPr>
              <a:t>downlink</a:t>
            </a:r>
            <a:r>
              <a:rPr lang="sr-Latn-CS" altLang="en-US" sz="2400" dirty="0" smtClean="0">
                <a:latin typeface="Times New Roman" pitchFamily="18" charset="0"/>
              </a:rPr>
              <a:t>-u zahtijeva mnogo manji dinamički opseg i manju brzinu odziva nego kod </a:t>
            </a:r>
            <a:r>
              <a:rPr lang="sr-Latn-CS" altLang="en-US" sz="2400" i="1" dirty="0" smtClean="0">
                <a:latin typeface="Times New Roman" pitchFamily="18" charset="0"/>
              </a:rPr>
              <a:t>uplink</a:t>
            </a:r>
            <a:r>
              <a:rPr lang="sr-Latn-CS" altLang="en-US" sz="2400" dirty="0" smtClean="0">
                <a:latin typeface="Times New Roman" pitchFamily="18" charset="0"/>
              </a:rPr>
              <a:t>-a</a:t>
            </a:r>
            <a:r>
              <a:rPr lang="en-US" altLang="en-US" sz="2400" dirty="0" smtClean="0"/>
              <a:t> 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111923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69875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DS-CDMA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412875"/>
            <a:ext cx="8229600" cy="48958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U DS-CDMA sistemima tipično se koriste spreding kodovi sa velikim kodnim dobitkom, tako da je trajanje čipa veoma malo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U </a:t>
            </a:r>
            <a:r>
              <a:rPr lang="sr-Latn-CS" altLang="en-US" sz="2400" i="1" dirty="0" smtClean="0">
                <a:latin typeface="Times New Roman" pitchFamily="18" charset="0"/>
              </a:rPr>
              <a:t>multipath</a:t>
            </a:r>
            <a:r>
              <a:rPr lang="sr-Latn-CS" altLang="en-US" sz="2400" dirty="0" smtClean="0">
                <a:latin typeface="Times New Roman" pitchFamily="18" charset="0"/>
              </a:rPr>
              <a:t> okruženju maksimalni </a:t>
            </a:r>
            <a:r>
              <a:rPr lang="sr-Latn-CS" altLang="en-US" sz="2400" i="1" dirty="0" smtClean="0">
                <a:latin typeface="Times New Roman" pitchFamily="18" charset="0"/>
              </a:rPr>
              <a:t>delay spread</a:t>
            </a:r>
            <a:r>
              <a:rPr lang="sr-Latn-CS" altLang="en-US" sz="2400" dirty="0" smtClean="0">
                <a:latin typeface="Times New Roman" pitchFamily="18" charset="0"/>
              </a:rPr>
              <a:t> je redovno veći od trajanja čipa, odnosno širina spektra signala je veća od koherentnog opsega kanala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Kod tradicionalnih modulacionih tehnika u ovm slučaju se mora koristiti ekvilizacija u cilju suzbijanja ISI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CDMA spreding kodovi su dizajnirani tako da postoji veoma mala korelacija između sukcesivnih čipova (imaju pseudo-slučajnu prirodu), tako da se </a:t>
            </a:r>
            <a:r>
              <a:rPr lang="sr-Latn-CS" altLang="en-US" sz="2400" i="1" dirty="0" smtClean="0">
                <a:latin typeface="Times New Roman" pitchFamily="18" charset="0"/>
              </a:rPr>
              <a:t>multipath</a:t>
            </a:r>
            <a:r>
              <a:rPr lang="sr-Latn-CS" altLang="en-US" sz="2400" dirty="0" smtClean="0">
                <a:latin typeface="Times New Roman" pitchFamily="18" charset="0"/>
              </a:rPr>
              <a:t> komponente čije kašnjenje prevazilazi trajanje čipa u CDMA prijemniku ponašaju kao nekorelisani šum, zbog čega ekvilizacija nije potrebna</a:t>
            </a:r>
            <a:endParaRPr lang="sr-Latn-C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5640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FH-CDMA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52562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Koncept prenosa proširenim spektrom sa </a:t>
            </a:r>
            <a:r>
              <a:rPr lang="sr-Latn-CS" altLang="en-US" sz="2400" b="1" dirty="0" smtClean="0">
                <a:latin typeface="Times New Roman" pitchFamily="18" charset="0"/>
              </a:rPr>
              <a:t>frekvencijskim skakanjem</a:t>
            </a:r>
            <a:r>
              <a:rPr lang="sr-Latn-CS" altLang="en-US" sz="2400" dirty="0" smtClean="0">
                <a:latin typeface="Times New Roman" pitchFamily="18" charset="0"/>
              </a:rPr>
              <a:t> podrazumijeva promjenu frekvencije nosioca prema pseudo-slučajnoj šemi (</a:t>
            </a:r>
            <a:r>
              <a:rPr lang="sr-Latn-CS" altLang="en-US" sz="2400" i="1" dirty="0" smtClean="0">
                <a:latin typeface="Times New Roman" pitchFamily="18" charset="0"/>
              </a:rPr>
              <a:t>hopping</a:t>
            </a:r>
            <a:r>
              <a:rPr lang="sr-Latn-CS" altLang="en-US" sz="2400" dirty="0" smtClean="0">
                <a:latin typeface="Times New Roman" pitchFamily="18" charset="0"/>
              </a:rPr>
              <a:t> sekvenca)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U zavisnosti od brzine promjene kanala (nosioca) u odnosu na brzinu signaliziranja originalnih simbola, razlikuje se </a:t>
            </a:r>
            <a:r>
              <a:rPr lang="sr-Latn-CS" altLang="en-US" sz="2400" b="1" dirty="0" smtClean="0">
                <a:latin typeface="Times New Roman" pitchFamily="18" charset="0"/>
              </a:rPr>
              <a:t>brzo</a:t>
            </a:r>
            <a:r>
              <a:rPr lang="sr-Latn-CS" altLang="en-US" sz="2400" dirty="0" smtClean="0">
                <a:latin typeface="Times New Roman" pitchFamily="18" charset="0"/>
              </a:rPr>
              <a:t> i </a:t>
            </a:r>
            <a:r>
              <a:rPr lang="sr-Latn-CS" altLang="en-US" sz="2400" b="1" dirty="0" smtClean="0">
                <a:latin typeface="Times New Roman" pitchFamily="18" charset="0"/>
              </a:rPr>
              <a:t>sporo frekvencijsko skakanje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Kod </a:t>
            </a:r>
            <a:r>
              <a:rPr lang="sr-Latn-CS" altLang="en-US" sz="2400" b="1" dirty="0" smtClean="0">
                <a:latin typeface="Times New Roman" pitchFamily="18" charset="0"/>
              </a:rPr>
              <a:t>brzog frekvencijskog skakanja</a:t>
            </a:r>
            <a:r>
              <a:rPr lang="sr-Latn-CS" altLang="en-US" sz="2400" dirty="0" smtClean="0">
                <a:latin typeface="Times New Roman" pitchFamily="18" charset="0"/>
              </a:rPr>
              <a:t> (</a:t>
            </a:r>
            <a:r>
              <a:rPr lang="sr-Latn-CS" altLang="en-US" sz="2400" i="1" dirty="0" smtClean="0">
                <a:latin typeface="Times New Roman" pitchFamily="18" charset="0"/>
              </a:rPr>
              <a:t>Fast Frequency Hopping</a:t>
            </a:r>
            <a:r>
              <a:rPr lang="sr-Latn-CS" altLang="en-US" sz="2400" dirty="0" smtClean="0">
                <a:latin typeface="Times New Roman" pitchFamily="18" charset="0"/>
              </a:rPr>
              <a:t> - FFH) brzina promjene frekvencije nosioca veća je od brzine signaliziranja tako da se u toku trajanja jednog simbola promijeni više frekvencijskih kanala</a:t>
            </a:r>
          </a:p>
          <a:p>
            <a:pPr algn="just">
              <a:lnSpc>
                <a:spcPct val="90000"/>
              </a:lnSpc>
            </a:pPr>
            <a:r>
              <a:rPr lang="sr-Latn-CS" altLang="en-US" sz="2400" dirty="0" smtClean="0">
                <a:latin typeface="Times New Roman" pitchFamily="18" charset="0"/>
              </a:rPr>
              <a:t>Kod </a:t>
            </a:r>
            <a:r>
              <a:rPr lang="sr-Latn-CS" altLang="en-US" sz="2400" b="1" dirty="0" smtClean="0">
                <a:latin typeface="Times New Roman" pitchFamily="18" charset="0"/>
              </a:rPr>
              <a:t>sporog frekvencijskog skakanja</a:t>
            </a:r>
            <a:r>
              <a:rPr lang="sr-Latn-CS" altLang="en-US" sz="2400" dirty="0" smtClean="0">
                <a:latin typeface="Times New Roman" pitchFamily="18" charset="0"/>
              </a:rPr>
              <a:t> (</a:t>
            </a:r>
            <a:r>
              <a:rPr lang="sr-Latn-CS" altLang="en-US" sz="2400" i="1" dirty="0" smtClean="0">
                <a:latin typeface="Times New Roman" pitchFamily="18" charset="0"/>
              </a:rPr>
              <a:t>Slow Frequency Hopping</a:t>
            </a:r>
            <a:r>
              <a:rPr lang="sr-Latn-CS" altLang="en-US" sz="2400" dirty="0" smtClean="0">
                <a:latin typeface="Times New Roman" pitchFamily="18" charset="0"/>
              </a:rPr>
              <a:t> - SFH) brzina skakanja je manja od brzine signaliziranja tako da se nekoliko originalnih simbola prenosi istim nosiocem</a:t>
            </a:r>
            <a:r>
              <a:rPr lang="en-US" altLang="en-US" sz="2400" dirty="0" smtClean="0"/>
              <a:t> 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105562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Struktura FH-CDMA predajnika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827088" y="1412875"/>
            <a:ext cx="77057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r-Latn-CS" altLang="en-US" sz="2400" dirty="0">
                <a:latin typeface="Times New Roman" pitchFamily="18" charset="0"/>
              </a:rPr>
              <a:t>Cilj primjene frekvencijskog skakanja jeste postizanje efekta frekvencijskog </a:t>
            </a:r>
            <a:r>
              <a:rPr lang="sr-Latn-CS" altLang="en-US" sz="2400" i="1" dirty="0">
                <a:latin typeface="Times New Roman" pitchFamily="18" charset="0"/>
              </a:rPr>
              <a:t>diversity</a:t>
            </a:r>
            <a:r>
              <a:rPr lang="sr-Latn-CS" altLang="en-US" sz="2400" dirty="0">
                <a:latin typeface="Times New Roman" pitchFamily="18" charset="0"/>
              </a:rPr>
              <a:t>-ja kojim se smanjuje uticaj frekvencijski selektivnog fedinga na performanse sistema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95288" y="2865438"/>
          <a:ext cx="8351837" cy="351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r:id="rId3" imgW="4822200" imgH="2025360" progId="Visio.Drawing.6">
                  <p:embed/>
                </p:oleObj>
              </mc:Choice>
              <mc:Fallback>
                <p:oleObj r:id="rId3" imgW="4822200" imgH="202536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865438"/>
                        <a:ext cx="8351837" cy="3516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66873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Komparacija FDMA, TDMA i CDMA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4" name="Group 223"/>
          <p:cNvGraphicFramePr>
            <a:graphicFrameLocks/>
          </p:cNvGraphicFramePr>
          <p:nvPr/>
        </p:nvGraphicFramePr>
        <p:xfrm>
          <a:off x="457200" y="1412875"/>
          <a:ext cx="8229600" cy="4831715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625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FDMA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TDMA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CDMA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Stabilnost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frekvencije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nosioca</a:t>
                      </a:r>
                      <a:endParaRPr kumimoji="0" lang="sr-Latn-C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zahtijeva se 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nije neophodno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nije neophodno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Sinhronizacija 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 zahtijeva se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zahtijeva se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zahtijeva se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Mjerenje snage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(monitoring)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teško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Near</a:t>
                      </a: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sr-Latn-CS" alt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far</a:t>
                      </a: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problem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 postoji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 postoji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postoji, potrebna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kontrola snage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Promjenljiv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digitalni protok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teško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Uticaj </a:t>
                      </a:r>
                      <a:r>
                        <a:rPr kumimoji="0" lang="sr-Latn-CS" alt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multipath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fedinga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neznatan, ekvilajzer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nije potreban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značajan, potreban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ekvilajzer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RAKE prijemnik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Veličina ćelije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makro/mikro/piko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makro/mikro/piko</a:t>
                      </a:r>
                      <a:endParaRPr kumimoji="0" lang="sr-Latn-C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mikro/piko </a:t>
                      </a:r>
                      <a:endParaRPr kumimoji="0" lang="sr-Latn-C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0014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Koncept MC modulacije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849656"/>
              </p:ext>
            </p:extLst>
          </p:nvPr>
        </p:nvGraphicFramePr>
        <p:xfrm>
          <a:off x="1763688" y="764704"/>
          <a:ext cx="5832500" cy="4490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r:id="rId3" imgW="3687480" imgH="2841120" progId="Visio.Drawing.6">
                  <p:embed/>
                </p:oleObj>
              </mc:Choice>
              <mc:Fallback>
                <p:oleObj r:id="rId3" imgW="3687480" imgH="284112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764704"/>
                        <a:ext cx="5832500" cy="449049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5502871"/>
              </p:ext>
            </p:extLst>
          </p:nvPr>
        </p:nvGraphicFramePr>
        <p:xfrm>
          <a:off x="1692275" y="5229200"/>
          <a:ext cx="5256213" cy="173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r:id="rId5" imgW="2931480" imgH="974160" progId="Visio.Drawing.6">
                  <p:embed/>
                </p:oleObj>
              </mc:Choice>
              <mc:Fallback>
                <p:oleObj r:id="rId5" imgW="2931480" imgH="974160" progId="Visio.Drawing.6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5229200"/>
                        <a:ext cx="5256213" cy="173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28976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Koncept OFDM-a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7912712"/>
              </p:ext>
            </p:extLst>
          </p:nvPr>
        </p:nvGraphicFramePr>
        <p:xfrm>
          <a:off x="1691680" y="1004022"/>
          <a:ext cx="6516488" cy="3948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r:id="rId3" imgW="4642920" imgH="2812680" progId="Visio.Drawing.6">
                  <p:embed/>
                </p:oleObj>
              </mc:Choice>
              <mc:Fallback>
                <p:oleObj r:id="rId3" imgW="4642920" imgH="281268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1004022"/>
                        <a:ext cx="6516488" cy="39488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011790"/>
              </p:ext>
            </p:extLst>
          </p:nvPr>
        </p:nvGraphicFramePr>
        <p:xfrm>
          <a:off x="1619250" y="4792613"/>
          <a:ext cx="5543550" cy="223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7" r:id="rId5" imgW="2407320" imgH="974160" progId="Visio.Drawing.6">
                  <p:embed/>
                </p:oleObj>
              </mc:Choice>
              <mc:Fallback>
                <p:oleObj r:id="rId5" imgW="2407320" imgH="974160" progId="Visio.Drawing.6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4792613"/>
                        <a:ext cx="5543550" cy="223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23713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 tehnike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455738"/>
            <a:ext cx="8229600" cy="47815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Kombinacija MC i CDMA može biti ostvarena </a:t>
            </a:r>
            <a:r>
              <a:rPr lang="sr-Latn-CS" altLang="en-US" sz="2400" b="1" dirty="0" smtClean="0">
                <a:latin typeface="Times New Roman" pitchFamily="18" charset="0"/>
              </a:rPr>
              <a:t>kodiranjem u frekvencijskom</a:t>
            </a:r>
            <a:r>
              <a:rPr lang="sr-Latn-CS" altLang="en-US" sz="2400" dirty="0" smtClean="0">
                <a:latin typeface="Times New Roman" pitchFamily="18" charset="0"/>
              </a:rPr>
              <a:t> (MC-CDMA šeme) i </a:t>
            </a:r>
            <a:r>
              <a:rPr lang="sr-Latn-CS" altLang="en-US" sz="2400" b="1" dirty="0" smtClean="0">
                <a:latin typeface="Times New Roman" pitchFamily="18" charset="0"/>
              </a:rPr>
              <a:t>vremenskom domenu</a:t>
            </a:r>
            <a:r>
              <a:rPr lang="sr-Latn-CS" altLang="en-US" sz="2400" dirty="0" smtClean="0">
                <a:latin typeface="Times New Roman" pitchFamily="18" charset="0"/>
              </a:rPr>
              <a:t> (MC-DS-CDMA šeme)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Korišćeni podnosioci mogu biti ortogonalni ili ne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Kada se koriste ortogonalni podnosioci postiže se bolja iskorišćenost frekvencijskog opsega, ali se i zahtijeva očuvanje ortogonalnosti podnosilaca na mjestu prijema</a:t>
            </a:r>
          </a:p>
          <a:p>
            <a:pPr algn="just"/>
            <a:r>
              <a:rPr lang="sr-Latn-CS" altLang="en-US" sz="2400" dirty="0" smtClean="0">
                <a:latin typeface="Times New Roman" pitchFamily="18" charset="0"/>
              </a:rPr>
              <a:t>Prethodno nabrojanim tehnikama može biti pridodato i </a:t>
            </a:r>
            <a:r>
              <a:rPr lang="sr-Latn-CS" altLang="en-US" sz="2400" b="1" dirty="0" smtClean="0">
                <a:latin typeface="Times New Roman" pitchFamily="18" charset="0"/>
              </a:rPr>
              <a:t>sporo frekvencijsko skakanje</a:t>
            </a:r>
            <a:r>
              <a:rPr lang="sr-Latn-CS" altLang="en-US" sz="2400" dirty="0" smtClean="0">
                <a:latin typeface="Times New Roman" pitchFamily="18" charset="0"/>
              </a:rPr>
              <a:t> (SFH)</a:t>
            </a:r>
          </a:p>
          <a:p>
            <a:r>
              <a:rPr lang="sr-Latn-CS" altLang="en-US" sz="2400" dirty="0" smtClean="0">
                <a:latin typeface="Times New Roman" pitchFamily="18" charset="0"/>
              </a:rPr>
              <a:t>MC-CDMA tehnike se uglavnom predviđaju za </a:t>
            </a:r>
            <a:r>
              <a:rPr lang="sr-Latn-CS" altLang="en-US" sz="2400" i="1" dirty="0" smtClean="0">
                <a:latin typeface="Times New Roman" pitchFamily="18" charset="0"/>
              </a:rPr>
              <a:t>downlink</a:t>
            </a:r>
            <a:r>
              <a:rPr lang="sr-Latn-CS" altLang="en-US" sz="2400" dirty="0" smtClean="0">
                <a:latin typeface="Times New Roman" pitchFamily="18" charset="0"/>
              </a:rPr>
              <a:t>, a MC-DS-CDMA tehnike za </a:t>
            </a:r>
            <a:r>
              <a:rPr lang="sr-Latn-CS" altLang="en-US" sz="2400" i="1" dirty="0" smtClean="0">
                <a:latin typeface="Times New Roman" pitchFamily="18" charset="0"/>
              </a:rPr>
              <a:t>uplink</a:t>
            </a:r>
            <a:r>
              <a:rPr lang="sr-Latn-CS" altLang="en-US" sz="2400" dirty="0" smtClean="0">
                <a:latin typeface="Times New Roman" pitchFamily="18" charset="0"/>
              </a:rPr>
              <a:t> komunikaciju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6449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MC-CDMA predajnik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36688"/>
            <a:ext cx="5832475" cy="517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68914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MC-CDMA prijemnik </a:t>
            </a:r>
            <a:r>
              <a:rPr lang="pl-PL" altLang="en-US" sz="32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j</a:t>
            </a:r>
            <a:r>
              <a:rPr lang="pl-PL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-tog korisnika</a:t>
            </a:r>
            <a:endParaRPr lang="en-US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25625"/>
            <a:ext cx="7200900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22725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MC-CDMA predajnik sa S/P konvertorom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187450" y="1314450"/>
          <a:ext cx="6769100" cy="535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r:id="rId3" imgW="5155920" imgH="4069800" progId="Visio.Drawing.6">
                  <p:embed/>
                </p:oleObj>
              </mc:Choice>
              <mc:Fallback>
                <p:oleObj r:id="rId3" imgW="5155920" imgH="4069800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1314450"/>
                        <a:ext cx="6769100" cy="5354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14929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MC-CDMA prijemnik </a:t>
            </a:r>
            <a:r>
              <a:rPr lang="sr-Latn-CS" altLang="en-US" sz="3600" b="1" i="1" dirty="0" smtClean="0">
                <a:latin typeface="Times New Roman" pitchFamily="18" charset="0"/>
              </a:rPr>
              <a:t>j</a:t>
            </a:r>
            <a:r>
              <a:rPr lang="sr-Latn-CS" altLang="en-US" sz="3600" b="1" dirty="0" smtClean="0">
                <a:latin typeface="Times New Roman" pitchFamily="18" charset="0"/>
              </a:rPr>
              <a:t>-tog korisnika</a:t>
            </a:r>
            <a:r>
              <a:rPr lang="sr-Latn-CS" altLang="en-US" sz="3200" b="1" dirty="0" smtClean="0"/>
              <a:t/>
            </a:r>
            <a:br>
              <a:rPr lang="sr-Latn-CS" altLang="en-US" sz="3200" b="1" dirty="0" smtClean="0"/>
            </a:br>
            <a:endParaRPr lang="en-US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051050" y="1460500"/>
          <a:ext cx="5400675" cy="526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r:id="rId3" imgW="5665708" imgH="5537359" progId="Visio.Drawing.6">
                  <p:embed/>
                </p:oleObj>
              </mc:Choice>
              <mc:Fallback>
                <p:oleObj r:id="rId3" imgW="5665708" imgH="5537359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1460500"/>
                        <a:ext cx="5400675" cy="5267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52699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MC-DS-CDMA predajnik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19250" y="1268413"/>
          <a:ext cx="6048375" cy="536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r:id="rId3" imgW="5642705" imgH="5101638" progId="Visio.Drawing.6">
                  <p:embed/>
                </p:oleObj>
              </mc:Choice>
              <mc:Fallback>
                <p:oleObj r:id="rId3" imgW="5642705" imgH="5101638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268413"/>
                        <a:ext cx="6048375" cy="5365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54403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MC-DS-CDMA prijemnik </a:t>
            </a:r>
            <a:r>
              <a:rPr lang="pl-PL" altLang="en-US" sz="3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j</a:t>
            </a:r>
            <a:r>
              <a:rPr lang="pl-PL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-tog korisnika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684213" y="1700213"/>
          <a:ext cx="7704137" cy="437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r:id="rId3" imgW="5903738" imgH="3354753" progId="Visio.Drawing.6">
                  <p:embed/>
                </p:oleObj>
              </mc:Choice>
              <mc:Fallback>
                <p:oleObj r:id="rId3" imgW="5903738" imgH="3354753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700213"/>
                        <a:ext cx="7704137" cy="4378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63784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OFDM-CDMA transmisiona šema za </a:t>
            </a:r>
            <a:b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downlink</a:t>
            </a:r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komunikaciju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042988" y="1511300"/>
          <a:ext cx="7129462" cy="508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r:id="rId3" imgW="7018544" imgH="5000292" progId="Visio.Drawing.6">
                  <p:embed/>
                </p:oleObj>
              </mc:Choice>
              <mc:Fallback>
                <p:oleObj r:id="rId3" imgW="7018544" imgH="5000292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511300"/>
                        <a:ext cx="7129462" cy="508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5945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OFDM-CDMA prijemnik </a:t>
            </a:r>
            <a:r>
              <a:rPr lang="sr-Latn-CS" altLang="en-US" sz="32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j</a:t>
            </a:r>
            <a: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-tog korisnika</a:t>
            </a:r>
            <a:b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971550" y="1989138"/>
          <a:ext cx="7272338" cy="384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r:id="rId3" imgW="5040963" imgH="2667000" progId="Visio.Drawing.6">
                  <p:embed/>
                </p:oleObj>
              </mc:Choice>
              <mc:Fallback>
                <p:oleObj r:id="rId3" imgW="5040963" imgH="2667000" progId="Visio.Drawing.6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1989138"/>
                        <a:ext cx="7272338" cy="3849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5287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OFDM-CDMA predajnik sa pilot tonom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684213" y="1341438"/>
          <a:ext cx="7848600" cy="5211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r:id="rId3" imgW="7892153" imgH="5245249" progId="Visio.Drawing.6">
                  <p:embed/>
                </p:oleObj>
              </mc:Choice>
              <mc:Fallback>
                <p:oleObj r:id="rId3" imgW="7892153" imgH="5245249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341438"/>
                        <a:ext cx="7848600" cy="5211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47024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OFDM-CDMA predajnik sa S/P konvertorom </a:t>
            </a:r>
            <a:b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sr-Latn-C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 pilot tonom</a:t>
            </a:r>
            <a:endParaRPr lang="en-US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187450" y="1484313"/>
          <a:ext cx="6842125" cy="527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r:id="rId3" imgW="8337804" imgH="6397752" progId="Visio.Drawing.6">
                  <p:embed/>
                </p:oleObj>
              </mc:Choice>
              <mc:Fallback>
                <p:oleObj r:id="rId3" imgW="8337804" imgH="6397752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1484313"/>
                        <a:ext cx="6842125" cy="527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99020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OFDM-CDMA prijemnik </a:t>
            </a:r>
            <a:r>
              <a:rPr lang="sr-Latn-CS" altLang="en-US" sz="32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j</a:t>
            </a:r>
            <a:r>
              <a:rPr lang="sr-Latn-CS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-tog korisnika</a:t>
            </a:r>
            <a:endParaRPr lang="en-US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684213" y="2060575"/>
          <a:ext cx="7848600" cy="3944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r:id="rId3" imgW="6380464" imgH="3216069" progId="Visio.Drawing.6">
                  <p:embed/>
                </p:oleObj>
              </mc:Choice>
              <mc:Fallback>
                <p:oleObj r:id="rId3" imgW="6380464" imgH="3216069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2060575"/>
                        <a:ext cx="7848600" cy="3944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72091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CS" alt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Sistematizacija tehnika sa MC i CDMA</a:t>
            </a:r>
            <a:endParaRPr lang="en-US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95288" y="1527175"/>
            <a:ext cx="84978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r-Latn-CS" altLang="en-US" sz="2400" dirty="0">
                <a:latin typeface="Times New Roman" pitchFamily="18" charset="0"/>
              </a:rPr>
              <a:t>Kao moguća rješenja za multimedijalne bežične sisteme sljedećih generacija razmatraju se kombinacije MC i CDMA tehnika</a:t>
            </a:r>
            <a:endParaRPr lang="en-US" altLang="en-US" sz="2400" dirty="0">
              <a:latin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44463" y="2708275"/>
          <a:ext cx="8820150" cy="297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r:id="rId3" imgW="8100499" imgH="2735799" progId="Visio.Drawing.6">
                  <p:embed/>
                </p:oleObj>
              </mc:Choice>
              <mc:Fallback>
                <p:oleObj r:id="rId3" imgW="8100499" imgH="2735799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463" y="2708275"/>
                        <a:ext cx="8820150" cy="297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3916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2224</Words>
  <Application>Microsoft Office PowerPoint</Application>
  <PresentationFormat>On-screen Show (4:3)</PresentationFormat>
  <Paragraphs>301</Paragraphs>
  <Slides>51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Office Theme</vt:lpstr>
      <vt:lpstr>Visio.Drawing.6</vt:lpstr>
      <vt:lpstr>VISIO</vt:lpstr>
      <vt:lpstr>Equation</vt:lpstr>
      <vt:lpstr>TEHNIKE VIŠESTRUKOG PRISTUPA U MOBILNIM SISTEMIMA</vt:lpstr>
      <vt:lpstr>PowerPoint Presentation</vt:lpstr>
      <vt:lpstr>Koncept razdvajanja  korisnika kod FDMA</vt:lpstr>
      <vt:lpstr>Koncept razdvajanja  korisnika kod TDMA</vt:lpstr>
      <vt:lpstr>Koncept razdvajanja  korisnika kod CDMA</vt:lpstr>
      <vt:lpstr>REALIZACIJA DUPLEKS PRENOSA</vt:lpstr>
      <vt:lpstr>Frequency Division Duplexing (FDD)</vt:lpstr>
      <vt:lpstr>Frequency Division Duplexing (FDD)</vt:lpstr>
      <vt:lpstr>Time Division Duplexing (TDD)</vt:lpstr>
      <vt:lpstr>F D M A</vt:lpstr>
      <vt:lpstr>PowerPoint Presentation</vt:lpstr>
      <vt:lpstr>F D M A</vt:lpstr>
      <vt:lpstr>Advanced Mobile Phone System (AMPS)</vt:lpstr>
      <vt:lpstr>Prednosti FDMA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Zoran Veljovic</dc:creator>
  <cp:lastModifiedBy>Zoran Veljovic</cp:lastModifiedBy>
  <cp:revision>143</cp:revision>
  <dcterms:created xsi:type="dcterms:W3CDTF">2020-11-25T10:21:58Z</dcterms:created>
  <dcterms:modified xsi:type="dcterms:W3CDTF">2021-04-28T06:01:24Z</dcterms:modified>
</cp:coreProperties>
</file>